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  <p:sldMasterId id="2147483708" r:id="rId4"/>
  </p:sldMasterIdLst>
  <p:notesMasterIdLst>
    <p:notesMasterId r:id="rId23"/>
  </p:notesMasterIdLst>
  <p:handoutMasterIdLst>
    <p:handoutMasterId r:id="rId24"/>
  </p:handoutMasterIdLst>
  <p:sldIdLst>
    <p:sldId id="313" r:id="rId5"/>
    <p:sldId id="308" r:id="rId6"/>
    <p:sldId id="314" r:id="rId7"/>
    <p:sldId id="303" r:id="rId8"/>
    <p:sldId id="309" r:id="rId9"/>
    <p:sldId id="304" r:id="rId10"/>
    <p:sldId id="305" r:id="rId11"/>
    <p:sldId id="306" r:id="rId12"/>
    <p:sldId id="310" r:id="rId13"/>
    <p:sldId id="311" r:id="rId14"/>
    <p:sldId id="312" r:id="rId15"/>
    <p:sldId id="307" r:id="rId16"/>
    <p:sldId id="293" r:id="rId17"/>
    <p:sldId id="259" r:id="rId18"/>
    <p:sldId id="260" r:id="rId19"/>
    <p:sldId id="261" r:id="rId20"/>
    <p:sldId id="289" r:id="rId21"/>
    <p:sldId id="316" r:id="rId22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7" autoAdjust="0"/>
    <p:restoredTop sz="94660"/>
  </p:normalViewPr>
  <p:slideViewPr>
    <p:cSldViewPr>
      <p:cViewPr varScale="1">
        <p:scale>
          <a:sx n="89" d="100"/>
          <a:sy n="89" d="100"/>
        </p:scale>
        <p:origin x="1330" y="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26" y="-86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.wmf"/><Relationship Id="rId1" Type="http://schemas.openxmlformats.org/officeDocument/2006/relationships/image" Target="../media/image17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wmf"/><Relationship Id="rId1" Type="http://schemas.openxmlformats.org/officeDocument/2006/relationships/image" Target="../media/image9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wmf"/><Relationship Id="rId1" Type="http://schemas.openxmlformats.org/officeDocument/2006/relationships/image" Target="../media/image13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E3C96-79B3-4080-8EA5-F05BBF00B79B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34EB2-53F6-4402-BAC5-0D3DFBD0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E43C-3639-44AA-BA97-484F0C9A19CC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60C2-F7AD-4056-A52B-B01EE20C5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33400" y="2133600"/>
            <a:ext cx="8229600" cy="137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4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934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853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097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391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92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13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9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3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72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006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67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3D85-3AD2-49DF-8726-DA24271235A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b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 b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5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9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9144000" cy="27432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Century Gothic" pitchFamily="34" charset="0"/>
              </a:rPr>
              <a:t>The Discriminant</a:t>
            </a:r>
            <a:endParaRPr lang="en-US" sz="9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12192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D60093"/>
                </a:solidFill>
              </a:rPr>
              <a:t>Determine the number </a:t>
            </a:r>
            <a:r>
              <a:rPr lang="en-US" sz="3600" b="1" dirty="0" smtClean="0">
                <a:solidFill>
                  <a:srgbClr val="D60093"/>
                </a:solidFill>
              </a:rPr>
              <a:t>&amp; type of </a:t>
            </a:r>
            <a:r>
              <a:rPr lang="en-US" sz="3600" b="1" dirty="0">
                <a:solidFill>
                  <a:srgbClr val="D60093"/>
                </a:solidFill>
              </a:rPr>
              <a:t>roots.</a:t>
            </a:r>
            <a:br>
              <a:rPr lang="en-US" sz="3600" b="1" dirty="0">
                <a:solidFill>
                  <a:srgbClr val="D60093"/>
                </a:solidFill>
              </a:rPr>
            </a:br>
            <a:r>
              <a:rPr lang="en-US" sz="3600" b="1" dirty="0"/>
              <a:t>Example: 2</a:t>
            </a: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46869"/>
              </p:ext>
            </p:extLst>
          </p:nvPr>
        </p:nvGraphicFramePr>
        <p:xfrm>
          <a:off x="130174" y="1219200"/>
          <a:ext cx="498316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17" name="Equation" r:id="rId3" imgW="927000" imgH="203040" progId="Equation.3">
                  <p:embed/>
                </p:oleObj>
              </mc:Choice>
              <mc:Fallback>
                <p:oleObj name="Equation" r:id="rId3" imgW="927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4" y="1219200"/>
                        <a:ext cx="4983163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76200" y="2270125"/>
          <a:ext cx="26670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18" name="TestCheck Worksheet Builder Equation" r:id="rId5" imgW="545760" imgH="190440" progId="Equation">
                  <p:embed/>
                </p:oleObj>
              </mc:Choice>
              <mc:Fallback>
                <p:oleObj name="TestCheck Worksheet Builder Equation" r:id="rId5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270125"/>
                        <a:ext cx="26670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2819400" y="2312988"/>
          <a:ext cx="521017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19" name="ips Publishing Equation" r:id="rId7" imgW="1066680" imgH="228600" progId="Equation">
                  <p:embed/>
                </p:oleObj>
              </mc:Choice>
              <mc:Fallback>
                <p:oleObj name="ips Publishing Equation" r:id="rId7" imgW="106668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12988"/>
                        <a:ext cx="5210175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2665413" y="3446463"/>
          <a:ext cx="2852737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20" name="ips Publishing Equation" r:id="rId9" imgW="583920" imgH="152280" progId="Equation">
                  <p:embed/>
                </p:oleObj>
              </mc:Choice>
              <mc:Fallback>
                <p:oleObj name="ips Publishing Equation" r:id="rId9" imgW="58392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3446463"/>
                        <a:ext cx="2852737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2708275" y="4360863"/>
          <a:ext cx="117792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21" name="ips Publishing Equation" r:id="rId11" imgW="241200" imgH="152280" progId="Equation">
                  <p:embed/>
                </p:oleObj>
              </mc:Choice>
              <mc:Fallback>
                <p:oleObj name="ips Publishing Equation" r:id="rId11" imgW="24120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4360863"/>
                        <a:ext cx="117792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6" name="WordArt 8"/>
          <p:cNvSpPr>
            <a:spLocks noChangeArrowheads="1" noChangeShapeType="1" noTextEdit="1"/>
          </p:cNvSpPr>
          <p:nvPr/>
        </p:nvSpPr>
        <p:spPr bwMode="auto">
          <a:xfrm>
            <a:off x="3581400" y="3971925"/>
            <a:ext cx="5105400" cy="2352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666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1 Real Root</a:t>
            </a:r>
          </a:p>
        </p:txBody>
      </p:sp>
    </p:spTree>
    <p:extLst>
      <p:ext uri="{BB962C8B-B14F-4D97-AF65-F5344CB8AC3E}">
        <p14:creationId xmlns:p14="http://schemas.microsoft.com/office/powerpoint/2010/main" val="328067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1219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D60093"/>
                </a:solidFill>
              </a:rPr>
              <a:t>Determine the number </a:t>
            </a:r>
            <a:r>
              <a:rPr lang="en-US" sz="3600" b="1" dirty="0" smtClean="0">
                <a:solidFill>
                  <a:srgbClr val="D60093"/>
                </a:solidFill>
              </a:rPr>
              <a:t>&amp; type of </a:t>
            </a:r>
            <a:r>
              <a:rPr lang="en-US" sz="3600" b="1" dirty="0">
                <a:solidFill>
                  <a:srgbClr val="D60093"/>
                </a:solidFill>
              </a:rPr>
              <a:t>roots.</a:t>
            </a:r>
            <a:br>
              <a:rPr lang="en-US" sz="3600" b="1" dirty="0">
                <a:solidFill>
                  <a:srgbClr val="D60093"/>
                </a:solidFill>
              </a:rPr>
            </a:br>
            <a:r>
              <a:rPr lang="en-US" sz="3600" b="1" dirty="0"/>
              <a:t>Example: 3</a:t>
            </a: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417398"/>
              </p:ext>
            </p:extLst>
          </p:nvPr>
        </p:nvGraphicFramePr>
        <p:xfrm>
          <a:off x="0" y="1219200"/>
          <a:ext cx="49149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41" name="Equation" r:id="rId3" imgW="914400" imgH="203040" progId="Equation.3">
                  <p:embed/>
                </p:oleObj>
              </mc:Choice>
              <mc:Fallback>
                <p:oleObj name="Equation" r:id="rId3" imgW="914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49149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76200" y="2270125"/>
          <a:ext cx="26670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42" name="TestCheck Worksheet Builder Equation" r:id="rId5" imgW="545760" imgH="190440" progId="Equation">
                  <p:embed/>
                </p:oleObj>
              </mc:Choice>
              <mc:Fallback>
                <p:oleObj name="TestCheck Worksheet Builder Equation" r:id="rId5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270125"/>
                        <a:ext cx="26670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2819400" y="2312988"/>
          <a:ext cx="521017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43" name="ips Publishing Equation" r:id="rId7" imgW="1066680" imgH="228600" progId="Equation">
                  <p:embed/>
                </p:oleObj>
              </mc:Choice>
              <mc:Fallback>
                <p:oleObj name="ips Publishing Equation" r:id="rId7" imgW="106668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12988"/>
                        <a:ext cx="5210175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2665413" y="3446463"/>
          <a:ext cx="2852737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44" name="ips Publishing Equation" r:id="rId9" imgW="583920" imgH="152280" progId="Equation">
                  <p:embed/>
                </p:oleObj>
              </mc:Choice>
              <mc:Fallback>
                <p:oleObj name="ips Publishing Equation" r:id="rId9" imgW="58392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3446463"/>
                        <a:ext cx="2852737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2708275" y="4360863"/>
          <a:ext cx="117792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45" name="ips Publishing Equation" r:id="rId11" imgW="241200" imgH="152280" progId="Equation">
                  <p:embed/>
                </p:oleObj>
              </mc:Choice>
              <mc:Fallback>
                <p:oleObj name="ips Publishing Equation" r:id="rId11" imgW="24120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4360863"/>
                        <a:ext cx="117792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WordArt 8"/>
          <p:cNvSpPr>
            <a:spLocks noChangeArrowheads="1" noChangeShapeType="1" noTextEdit="1"/>
          </p:cNvSpPr>
          <p:nvPr/>
        </p:nvSpPr>
        <p:spPr bwMode="auto">
          <a:xfrm>
            <a:off x="3581400" y="3971925"/>
            <a:ext cx="5105400" cy="2352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666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2 Real Roots</a:t>
            </a:r>
          </a:p>
        </p:txBody>
      </p:sp>
    </p:spTree>
    <p:extLst>
      <p:ext uri="{BB962C8B-B14F-4D97-AF65-F5344CB8AC3E}">
        <p14:creationId xmlns:p14="http://schemas.microsoft.com/office/powerpoint/2010/main" val="203899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5410199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Century Gothic" pitchFamily="34" charset="0"/>
              </a:rPr>
              <a:t>Solving by the </a:t>
            </a:r>
            <a:r>
              <a:rPr lang="en-US" sz="8800" b="1" dirty="0">
                <a:latin typeface="Century Gothic" pitchFamily="34" charset="0"/>
              </a:rPr>
              <a:t>Quadratic </a:t>
            </a:r>
            <a:r>
              <a:rPr lang="en-US" sz="8800" b="1" dirty="0" smtClean="0">
                <a:latin typeface="Century Gothic" pitchFamily="34" charset="0"/>
              </a:rPr>
              <a:t>Formula</a:t>
            </a:r>
            <a:endParaRPr lang="en-US" sz="8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4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1534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Quadratic Formula</a:t>
            </a: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76200" y="1447800"/>
          <a:ext cx="8663206" cy="35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4" name="Equation" r:id="rId3" imgW="1244600" imgH="444500" progId="Equation.3">
                  <p:embed/>
                </p:oleObj>
              </mc:Choice>
              <mc:Fallback>
                <p:oleObj name="Equation" r:id="rId3" imgW="1244600" imgH="444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447800"/>
                        <a:ext cx="8663206" cy="3540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5486400"/>
            <a:ext cx="9144000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</a:rPr>
              <a:t>Everything must be on the </a:t>
            </a:r>
            <a:r>
              <a:rPr lang="en-US" sz="3200" b="1" u="sng" dirty="0">
                <a:solidFill>
                  <a:schemeClr val="accent2"/>
                </a:solidFill>
              </a:rPr>
              <a:t>same side</a:t>
            </a:r>
            <a:r>
              <a:rPr lang="en-US" sz="3200" b="1" dirty="0">
                <a:solidFill>
                  <a:schemeClr val="accent2"/>
                </a:solidFill>
              </a:rPr>
              <a:t> of the equals sign before </a:t>
            </a:r>
            <a:r>
              <a:rPr lang="en-US" sz="3200" b="1" dirty="0" smtClean="0">
                <a:solidFill>
                  <a:schemeClr val="accent2"/>
                </a:solidFill>
              </a:rPr>
              <a:t>solving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Question #1</a:t>
            </a:r>
            <a:br>
              <a:rPr lang="en-US" sz="3200" dirty="0" smtClean="0"/>
            </a:br>
            <a:r>
              <a:rPr lang="en-US" sz="3200" dirty="0" smtClean="0"/>
              <a:t>Use the quadratic formula to find the zeros.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897960"/>
              </p:ext>
            </p:extLst>
          </p:nvPr>
        </p:nvGraphicFramePr>
        <p:xfrm>
          <a:off x="609600" y="1524000"/>
          <a:ext cx="7723188" cy="1559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3" imgW="1117440" imgH="228600" progId="Equation.DSMT4">
                  <p:embed/>
                </p:oleObj>
              </mc:Choice>
              <mc:Fallback>
                <p:oleObj name="Equation" r:id="rId3" imgW="111744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7723188" cy="1559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516365"/>
              </p:ext>
            </p:extLst>
          </p:nvPr>
        </p:nvGraphicFramePr>
        <p:xfrm>
          <a:off x="2514599" y="4038600"/>
          <a:ext cx="6491449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5" imgW="672840" imgH="215640" progId="Equation.DSMT4">
                  <p:embed/>
                </p:oleObj>
              </mc:Choice>
              <mc:Fallback>
                <p:oleObj name="Equation" r:id="rId5" imgW="67284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599" y="4038600"/>
                        <a:ext cx="6491449" cy="2057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44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</a:t>
            </a:r>
            <a:br>
              <a:rPr lang="en-US" dirty="0" smtClean="0"/>
            </a:br>
            <a:r>
              <a:rPr lang="en-US" dirty="0" smtClean="0"/>
              <a:t>Use the quadratic formula to find the zeros.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346075" y="1524000"/>
          <a:ext cx="8250238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1193760" imgH="228600" progId="Equation.DSMT4">
                  <p:embed/>
                </p:oleObj>
              </mc:Choice>
              <mc:Fallback>
                <p:oleObj name="Equation" r:id="rId3" imgW="119376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1524000"/>
                        <a:ext cx="8250238" cy="155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822331"/>
              </p:ext>
            </p:extLst>
          </p:nvPr>
        </p:nvGraphicFramePr>
        <p:xfrm>
          <a:off x="4038600" y="4191000"/>
          <a:ext cx="5074536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191000"/>
                        <a:ext cx="5074536" cy="2286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424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br>
              <a:rPr lang="en-US" dirty="0" smtClean="0"/>
            </a:br>
            <a:r>
              <a:rPr lang="en-US" dirty="0" smtClean="0"/>
              <a:t>Use the quadratic formula to find the zeros.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887052"/>
              </p:ext>
            </p:extLst>
          </p:nvPr>
        </p:nvGraphicFramePr>
        <p:xfrm>
          <a:off x="457200" y="1600200"/>
          <a:ext cx="5440362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3" imgW="787320" imgH="190440" progId="Equation.DSMT4">
                  <p:embed/>
                </p:oleObj>
              </mc:Choice>
              <mc:Fallback>
                <p:oleObj name="Equation" r:id="rId3" imgW="787320" imgH="1904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5440362" cy="1298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198888"/>
              </p:ext>
            </p:extLst>
          </p:nvPr>
        </p:nvGraphicFramePr>
        <p:xfrm>
          <a:off x="3667232" y="4114800"/>
          <a:ext cx="522164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5" imgW="761760" imgH="393480" progId="Equation.DSMT4">
                  <p:embed/>
                </p:oleObj>
              </mc:Choice>
              <mc:Fallback>
                <p:oleObj name="Equation" r:id="rId5" imgW="76176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232" y="4114800"/>
                        <a:ext cx="5221642" cy="2667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339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#4</a:t>
            </a:r>
            <a:br>
              <a:rPr lang="en-US" dirty="0" smtClean="0"/>
            </a:br>
            <a:r>
              <a:rPr lang="en-US" dirty="0" smtClean="0"/>
              <a:t>Use the quadratic formula to find the zeros.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531177"/>
              </p:ext>
            </p:extLst>
          </p:nvPr>
        </p:nvGraphicFramePr>
        <p:xfrm>
          <a:off x="457200" y="1600200"/>
          <a:ext cx="465137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4" name="Equation" r:id="rId3" imgW="761760" imgH="177480" progId="Equation.DSMT4">
                  <p:embed/>
                </p:oleObj>
              </mc:Choice>
              <mc:Fallback>
                <p:oleObj name="Equation" r:id="rId3" imgW="76176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4651375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997776"/>
              </p:ext>
            </p:extLst>
          </p:nvPr>
        </p:nvGraphicFramePr>
        <p:xfrm>
          <a:off x="4197235" y="4038600"/>
          <a:ext cx="4876276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5" name="Equation" r:id="rId5" imgW="672840" imgH="393480" progId="Equation.DSMT4">
                  <p:embed/>
                </p:oleObj>
              </mc:Choice>
              <mc:Fallback>
                <p:oleObj name="Equation" r:id="rId5" imgW="6728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235" y="4038600"/>
                        <a:ext cx="4876276" cy="2819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252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Homework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00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Solving Quadratics WS</a:t>
            </a:r>
          </a:p>
          <a:p>
            <a:pPr marL="0" indent="0" algn="ctr">
              <a:buNone/>
            </a:pP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7443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967922"/>
              </p:ext>
            </p:extLst>
          </p:nvPr>
        </p:nvGraphicFramePr>
        <p:xfrm>
          <a:off x="533400" y="2743200"/>
          <a:ext cx="8305428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0" name="TestCheck Worksheet Builder Equation" r:id="rId3" imgW="545760" imgH="190440" progId="Equation">
                  <p:embed/>
                </p:oleObj>
              </mc:Choice>
              <mc:Fallback>
                <p:oleObj name="TestCheck Worksheet Builder Equation" r:id="rId3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8305428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25908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The Discriminant tells how many &amp; what type of solutions the quadratic has.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223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021004"/>
              </p:ext>
            </p:extLst>
          </p:nvPr>
        </p:nvGraphicFramePr>
        <p:xfrm>
          <a:off x="533400" y="2743200"/>
          <a:ext cx="8305428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3" name="TestCheck Worksheet Builder Equation" r:id="rId3" imgW="545760" imgH="190440" progId="Equation">
                  <p:embed/>
                </p:oleObj>
              </mc:Choice>
              <mc:Fallback>
                <p:oleObj name="TestCheck Worksheet Builder Equation" r:id="rId3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8305428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2590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6600" b="1" i="1" dirty="0">
                <a:solidFill>
                  <a:srgbClr val="0000FF"/>
                </a:solidFill>
                <a:latin typeface="Century Gothic" pitchFamily="34" charset="0"/>
              </a:rPr>
              <a:t>Put the </a:t>
            </a:r>
            <a:r>
              <a:rPr lang="en-US" sz="6600" b="1" i="1" dirty="0" smtClean="0">
                <a:solidFill>
                  <a:srgbClr val="0000FF"/>
                </a:solidFill>
                <a:latin typeface="Century Gothic" pitchFamily="34" charset="0"/>
              </a:rPr>
              <a:t>quadratic in </a:t>
            </a:r>
            <a:r>
              <a:rPr lang="en-US" sz="6600" b="1" i="1" dirty="0">
                <a:solidFill>
                  <a:srgbClr val="0000FF"/>
                </a:solidFill>
                <a:latin typeface="Century Gothic" pitchFamily="34" charset="0"/>
              </a:rPr>
              <a:t>standard form first!</a:t>
            </a:r>
          </a:p>
        </p:txBody>
      </p:sp>
    </p:spTree>
    <p:extLst>
      <p:ext uri="{BB962C8B-B14F-4D97-AF65-F5344CB8AC3E}">
        <p14:creationId xmlns:p14="http://schemas.microsoft.com/office/powerpoint/2010/main" val="322727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838200"/>
          </a:xfrm>
          <a:solidFill>
            <a:srgbClr val="FFFFCC"/>
          </a:solidFill>
        </p:spPr>
        <p:txBody>
          <a:bodyPr/>
          <a:lstStyle/>
          <a:p>
            <a:r>
              <a:rPr lang="en-US">
                <a:latin typeface="Franklin Gothic Heavy" pitchFamily="34" charset="0"/>
              </a:rPr>
              <a:t>Foldable Notes</a:t>
            </a:r>
          </a:p>
        </p:txBody>
      </p:sp>
      <p:sp>
        <p:nvSpPr>
          <p:cNvPr id="17411" name="Rectangle 3" descr="Blue tissue paper"/>
          <p:cNvSpPr>
            <a:spLocks noChangeArrowheads="1"/>
          </p:cNvSpPr>
          <p:nvPr/>
        </p:nvSpPr>
        <p:spPr bwMode="auto">
          <a:xfrm>
            <a:off x="838200" y="1828800"/>
            <a:ext cx="7315200" cy="4267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838200" y="51054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990600" y="5076825"/>
            <a:ext cx="6978650" cy="866775"/>
            <a:chOff x="624" y="3054"/>
            <a:chExt cx="4396" cy="546"/>
          </a:xfrm>
        </p:grpSpPr>
        <p:sp>
          <p:nvSpPr>
            <p:cNvPr id="1741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24" y="3168"/>
              <a:ext cx="2640" cy="38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Impact"/>
                </a:rPr>
                <a:t>Discriminant</a:t>
              </a:r>
            </a:p>
          </p:txBody>
        </p:sp>
        <p:graphicFrame>
          <p:nvGraphicFramePr>
            <p:cNvPr id="17414" name="Object 6"/>
            <p:cNvGraphicFramePr>
              <a:graphicFrameLocks noChangeAspect="1"/>
            </p:cNvGraphicFramePr>
            <p:nvPr/>
          </p:nvGraphicFramePr>
          <p:xfrm>
            <a:off x="3552" y="3054"/>
            <a:ext cx="1468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2" name="Equation" r:id="rId4" imgW="545760" imgH="203040" progId="Equation.3">
                    <p:embed/>
                  </p:oleObj>
                </mc:Choice>
                <mc:Fallback>
                  <p:oleObj name="Equation" r:id="rId4" imgW="5457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054"/>
                          <a:ext cx="1468" cy="5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200400" y="1828800"/>
            <a:ext cx="0" cy="32766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715000" y="1828800"/>
            <a:ext cx="0" cy="32766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7418" name="Picture 10" descr="bs00439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13" y="3295650"/>
            <a:ext cx="1855787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9" name="Picture 11" descr="bs00439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413" y="3159125"/>
            <a:ext cx="1855787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990600" y="2476500"/>
            <a:ext cx="20002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Positive</a:t>
            </a:r>
          </a:p>
        </p:txBody>
      </p:sp>
      <p:sp>
        <p:nvSpPr>
          <p:cNvPr id="17421" name="WordArt 13"/>
          <p:cNvSpPr>
            <a:spLocks noChangeArrowheads="1" noChangeShapeType="1" noTextEdit="1"/>
          </p:cNvSpPr>
          <p:nvPr/>
        </p:nvSpPr>
        <p:spPr bwMode="auto">
          <a:xfrm>
            <a:off x="3486150" y="2476500"/>
            <a:ext cx="20002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ZerO</a:t>
            </a:r>
            <a:endParaRPr lang="en-US" sz="36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 Black"/>
            </a:endParaRPr>
          </a:p>
        </p:txBody>
      </p:sp>
      <p:sp>
        <p:nvSpPr>
          <p:cNvPr id="17422" name="WordArt 14"/>
          <p:cNvSpPr>
            <a:spLocks noChangeArrowheads="1" noChangeShapeType="1" noTextEdit="1"/>
          </p:cNvSpPr>
          <p:nvPr/>
        </p:nvSpPr>
        <p:spPr bwMode="auto">
          <a:xfrm>
            <a:off x="5848350" y="2552700"/>
            <a:ext cx="2228850" cy="723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Negative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Fold your paper over (top to bottom leaving about an inch at the bottom).</a:t>
            </a:r>
          </a:p>
        </p:txBody>
      </p:sp>
    </p:spTree>
    <p:extLst>
      <p:ext uri="{BB962C8B-B14F-4D97-AF65-F5344CB8AC3E}">
        <p14:creationId xmlns:p14="http://schemas.microsoft.com/office/powerpoint/2010/main" val="180687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  <p:bldP spid="17417" grpId="0" animBg="1"/>
      <p:bldP spid="17420" grpId="0" animBg="1"/>
      <p:bldP spid="17421" grpId="0" animBg="1"/>
      <p:bldP spid="174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2514600" y="0"/>
          <a:ext cx="373380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8" name="TestCheck Worksheet Builder Equation" r:id="rId3" imgW="545760" imgH="190440" progId="Equation">
                  <p:embed/>
                </p:oleObj>
              </mc:Choice>
              <mc:Fallback>
                <p:oleObj name="TestCheck Worksheet Builder Equation" r:id="rId3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0"/>
                        <a:ext cx="3733800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1390471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chemeClr val="accent2"/>
                </a:solidFill>
                <a:latin typeface="Century Gothic" pitchFamily="34" charset="0"/>
                <a:sym typeface="Wingdings 2" pitchFamily="18" charset="2"/>
              </a:rPr>
              <a:t> </a:t>
            </a:r>
            <a:r>
              <a:rPr lang="en-US" sz="3600" dirty="0">
                <a:solidFill>
                  <a:schemeClr val="accent2"/>
                </a:solidFill>
                <a:latin typeface="Century Gothic" pitchFamily="34" charset="0"/>
              </a:rPr>
              <a:t>If the </a:t>
            </a:r>
            <a:r>
              <a:rPr lang="en-US" sz="3600" dirty="0" smtClean="0">
                <a:solidFill>
                  <a:schemeClr val="accent2"/>
                </a:solidFill>
                <a:latin typeface="Century Gothic" pitchFamily="34" charset="0"/>
              </a:rPr>
              <a:t>discriminant is </a:t>
            </a:r>
            <a:r>
              <a:rPr lang="en-US" sz="3600" b="1" dirty="0">
                <a:solidFill>
                  <a:schemeClr val="accent2"/>
                </a:solidFill>
                <a:latin typeface="Century Gothic" pitchFamily="34" charset="0"/>
              </a:rPr>
              <a:t>POSITIVE</a:t>
            </a:r>
            <a:r>
              <a:rPr lang="en-US" sz="3600" dirty="0">
                <a:solidFill>
                  <a:schemeClr val="accent2"/>
                </a:solidFill>
                <a:latin typeface="Century Gothic" pitchFamily="34" charset="0"/>
              </a:rPr>
              <a:t>, then you will have </a:t>
            </a:r>
            <a:r>
              <a:rPr lang="en-US" sz="3600" u="sng" dirty="0">
                <a:solidFill>
                  <a:schemeClr val="accent2"/>
                </a:solidFill>
                <a:latin typeface="Century Gothic" pitchFamily="34" charset="0"/>
              </a:rPr>
              <a:t>2 real roots.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28600" y="2838271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990099"/>
                </a:solidFill>
                <a:latin typeface="Century Gothic" pitchFamily="34" charset="0"/>
                <a:sym typeface="Wingdings 2" pitchFamily="18" charset="2"/>
              </a:rPr>
              <a:t> </a:t>
            </a:r>
            <a:r>
              <a:rPr lang="en-US" sz="3600" dirty="0">
                <a:solidFill>
                  <a:srgbClr val="990099"/>
                </a:solidFill>
                <a:latin typeface="Century Gothic" pitchFamily="34" charset="0"/>
              </a:rPr>
              <a:t>If the </a:t>
            </a:r>
            <a:r>
              <a:rPr lang="en-US" sz="3600" dirty="0" smtClean="0">
                <a:solidFill>
                  <a:srgbClr val="990099"/>
                </a:solidFill>
                <a:latin typeface="Century Gothic" pitchFamily="34" charset="0"/>
              </a:rPr>
              <a:t>discriminant is </a:t>
            </a:r>
            <a:r>
              <a:rPr lang="en-US" sz="3600" b="1" dirty="0">
                <a:solidFill>
                  <a:srgbClr val="990099"/>
                </a:solidFill>
                <a:latin typeface="Century Gothic" pitchFamily="34" charset="0"/>
              </a:rPr>
              <a:t>ZERO</a:t>
            </a:r>
            <a:r>
              <a:rPr lang="en-US" sz="3600" dirty="0">
                <a:solidFill>
                  <a:srgbClr val="990099"/>
                </a:solidFill>
                <a:latin typeface="Century Gothic" pitchFamily="34" charset="0"/>
              </a:rPr>
              <a:t>, then you will have </a:t>
            </a:r>
            <a:r>
              <a:rPr lang="en-US" sz="3600" u="sng" dirty="0">
                <a:solidFill>
                  <a:srgbClr val="990099"/>
                </a:solidFill>
                <a:latin typeface="Century Gothic" pitchFamily="34" charset="0"/>
              </a:rPr>
              <a:t>1 real root.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20770" y="4362271"/>
            <a:ext cx="88317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6600"/>
                </a:solidFill>
                <a:latin typeface="Century Gothic" pitchFamily="34" charset="0"/>
                <a:sym typeface="Wingdings 2" pitchFamily="18" charset="2"/>
              </a:rPr>
              <a:t> </a:t>
            </a:r>
            <a:r>
              <a:rPr lang="en-US" sz="3600" dirty="0">
                <a:solidFill>
                  <a:srgbClr val="006600"/>
                </a:solidFill>
                <a:latin typeface="Century Gothic" pitchFamily="34" charset="0"/>
              </a:rPr>
              <a:t>If the </a:t>
            </a:r>
            <a:r>
              <a:rPr lang="en-US" sz="3600" dirty="0" smtClean="0">
                <a:solidFill>
                  <a:srgbClr val="006600"/>
                </a:solidFill>
                <a:latin typeface="Century Gothic" pitchFamily="34" charset="0"/>
              </a:rPr>
              <a:t>discriminant is </a:t>
            </a:r>
            <a:r>
              <a:rPr lang="en-US" sz="3600" b="1" dirty="0">
                <a:solidFill>
                  <a:srgbClr val="006600"/>
                </a:solidFill>
                <a:latin typeface="Century Gothic" pitchFamily="34" charset="0"/>
              </a:rPr>
              <a:t>NEGATIVE</a:t>
            </a:r>
            <a:r>
              <a:rPr lang="en-US" sz="3600" dirty="0">
                <a:solidFill>
                  <a:srgbClr val="006600"/>
                </a:solidFill>
                <a:latin typeface="Century Gothic" pitchFamily="34" charset="0"/>
              </a:rPr>
              <a:t>, then you will have </a:t>
            </a:r>
            <a:r>
              <a:rPr lang="en-US" sz="3600" u="sng" dirty="0">
                <a:solidFill>
                  <a:srgbClr val="006600"/>
                </a:solidFill>
                <a:latin typeface="Century Gothic" pitchFamily="34" charset="0"/>
              </a:rPr>
              <a:t>2 imaginary roots.</a:t>
            </a:r>
          </a:p>
        </p:txBody>
      </p:sp>
    </p:spTree>
    <p:extLst>
      <p:ext uri="{BB962C8B-B14F-4D97-AF65-F5344CB8AC3E}">
        <p14:creationId xmlns:p14="http://schemas.microsoft.com/office/powerpoint/2010/main" val="321303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autoUpdateAnimBg="0"/>
      <p:bldP spid="4608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 descr="Blue tissue paper"/>
          <p:cNvSpPr>
            <a:spLocks noChangeArrowheads="1"/>
          </p:cNvSpPr>
          <p:nvPr/>
        </p:nvSpPr>
        <p:spPr bwMode="auto">
          <a:xfrm>
            <a:off x="838200" y="1828800"/>
            <a:ext cx="7315200" cy="4267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209924" y="5105400"/>
            <a:ext cx="4943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990600" y="5076825"/>
            <a:ext cx="6978650" cy="866775"/>
            <a:chOff x="624" y="3054"/>
            <a:chExt cx="4396" cy="546"/>
          </a:xfrm>
        </p:grpSpPr>
        <p:sp>
          <p:nvSpPr>
            <p:cNvPr id="1741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24" y="3168"/>
              <a:ext cx="2640" cy="38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Impact"/>
                </a:rPr>
                <a:t>Discriminant</a:t>
              </a:r>
            </a:p>
          </p:txBody>
        </p:sp>
        <p:graphicFrame>
          <p:nvGraphicFramePr>
            <p:cNvPr id="17414" name="Object 6"/>
            <p:cNvGraphicFramePr>
              <a:graphicFrameLocks noChangeAspect="1"/>
            </p:cNvGraphicFramePr>
            <p:nvPr/>
          </p:nvGraphicFramePr>
          <p:xfrm>
            <a:off x="3552" y="3054"/>
            <a:ext cx="1468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6" name="Equation" r:id="rId4" imgW="545760" imgH="203040" progId="Equation.3">
                    <p:embed/>
                  </p:oleObj>
                </mc:Choice>
                <mc:Fallback>
                  <p:oleObj name="Equation" r:id="rId4" imgW="5457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054"/>
                          <a:ext cx="1468" cy="5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200400" y="1828800"/>
            <a:ext cx="0" cy="32766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715000" y="1828800"/>
            <a:ext cx="0" cy="32766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421" name="WordArt 13"/>
          <p:cNvSpPr>
            <a:spLocks noChangeArrowheads="1" noChangeShapeType="1" noTextEdit="1"/>
          </p:cNvSpPr>
          <p:nvPr/>
        </p:nvSpPr>
        <p:spPr bwMode="auto">
          <a:xfrm>
            <a:off x="3486150" y="2476500"/>
            <a:ext cx="20002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ZerO</a:t>
            </a:r>
            <a:endParaRPr lang="en-US" sz="36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 Black"/>
            </a:endParaRPr>
          </a:p>
        </p:txBody>
      </p:sp>
      <p:sp>
        <p:nvSpPr>
          <p:cNvPr id="17422" name="WordArt 14"/>
          <p:cNvSpPr>
            <a:spLocks noChangeArrowheads="1" noChangeShapeType="1" noTextEdit="1"/>
          </p:cNvSpPr>
          <p:nvPr/>
        </p:nvSpPr>
        <p:spPr bwMode="auto">
          <a:xfrm>
            <a:off x="5848350" y="2552700"/>
            <a:ext cx="2228850" cy="723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Negative</a:t>
            </a:r>
          </a:p>
        </p:txBody>
      </p:sp>
      <p:sp>
        <p:nvSpPr>
          <p:cNvPr id="3" name="Parallelogram 2"/>
          <p:cNvSpPr/>
          <p:nvPr/>
        </p:nvSpPr>
        <p:spPr>
          <a:xfrm>
            <a:off x="838200" y="152400"/>
            <a:ext cx="2743200" cy="1676400"/>
          </a:xfrm>
          <a:prstGeom prst="parallelogram">
            <a:avLst/>
          </a:prstGeom>
          <a:blipFill>
            <a:blip r:embed="rId6"/>
            <a:tile tx="0" ty="0" sx="100000" sy="100000" flip="none" algn="tl"/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1209675" y="457200"/>
            <a:ext cx="200025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2 real</a:t>
            </a:r>
          </a:p>
          <a:p>
            <a:pPr algn="ctr"/>
            <a:r>
              <a:rPr lang="en-US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Roots</a:t>
            </a:r>
            <a:endParaRPr lang="en-US" sz="36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 Black"/>
            </a:endParaRPr>
          </a:p>
        </p:txBody>
      </p:sp>
      <p:pic>
        <p:nvPicPr>
          <p:cNvPr id="1026" name="Picture 2" descr="[image]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3" t="19600" r="19855" b="20667"/>
          <a:stretch/>
        </p:blipFill>
        <p:spPr bwMode="auto">
          <a:xfrm>
            <a:off x="1209675" y="2201319"/>
            <a:ext cx="1492848" cy="192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15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  <p:bldP spid="17417" grpId="0" animBg="1"/>
      <p:bldP spid="17421" grpId="0" animBg="1"/>
      <p:bldP spid="17422" grpId="0" animBg="1"/>
      <p:bldP spid="174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 descr="Blue tissue paper"/>
          <p:cNvSpPr>
            <a:spLocks noChangeArrowheads="1"/>
          </p:cNvSpPr>
          <p:nvPr/>
        </p:nvSpPr>
        <p:spPr bwMode="auto">
          <a:xfrm>
            <a:off x="838200" y="1828800"/>
            <a:ext cx="7315200" cy="4267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838200" y="51054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990600" y="5076825"/>
            <a:ext cx="6978650" cy="866775"/>
            <a:chOff x="624" y="3054"/>
            <a:chExt cx="4396" cy="546"/>
          </a:xfrm>
        </p:grpSpPr>
        <p:sp>
          <p:nvSpPr>
            <p:cNvPr id="1741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24" y="3168"/>
              <a:ext cx="2640" cy="38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Impact"/>
                </a:rPr>
                <a:t>Discriminant</a:t>
              </a:r>
            </a:p>
          </p:txBody>
        </p:sp>
        <p:graphicFrame>
          <p:nvGraphicFramePr>
            <p:cNvPr id="17414" name="Object 6"/>
            <p:cNvGraphicFramePr>
              <a:graphicFrameLocks noChangeAspect="1"/>
            </p:cNvGraphicFramePr>
            <p:nvPr/>
          </p:nvGraphicFramePr>
          <p:xfrm>
            <a:off x="3552" y="3054"/>
            <a:ext cx="1468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00" name="Equation" r:id="rId4" imgW="545760" imgH="203040" progId="Equation.3">
                    <p:embed/>
                  </p:oleObj>
                </mc:Choice>
                <mc:Fallback>
                  <p:oleObj name="Equation" r:id="rId4" imgW="5457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054"/>
                          <a:ext cx="1468" cy="5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200400" y="1828800"/>
            <a:ext cx="0" cy="32766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715000" y="1828800"/>
            <a:ext cx="0" cy="32766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422" name="WordArt 14"/>
          <p:cNvSpPr>
            <a:spLocks noChangeArrowheads="1" noChangeShapeType="1" noTextEdit="1"/>
          </p:cNvSpPr>
          <p:nvPr/>
        </p:nvSpPr>
        <p:spPr bwMode="auto">
          <a:xfrm>
            <a:off x="5848350" y="2552700"/>
            <a:ext cx="2228850" cy="723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Negative</a:t>
            </a:r>
          </a:p>
        </p:txBody>
      </p:sp>
      <p:sp>
        <p:nvSpPr>
          <p:cNvPr id="3" name="Parallelogram 2"/>
          <p:cNvSpPr/>
          <p:nvPr/>
        </p:nvSpPr>
        <p:spPr>
          <a:xfrm>
            <a:off x="3187874" y="152400"/>
            <a:ext cx="2971800" cy="1676400"/>
          </a:xfrm>
          <a:prstGeom prst="parallelogram">
            <a:avLst/>
          </a:prstGeom>
          <a:blipFill>
            <a:blip r:embed="rId6"/>
            <a:tile tx="0" ty="0" sx="100000" sy="100000" flip="none" algn="tl"/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3571874" y="304800"/>
            <a:ext cx="214312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O</a:t>
            </a:r>
            <a:r>
              <a:rPr lang="en-US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ne real</a:t>
            </a:r>
          </a:p>
          <a:p>
            <a:pPr algn="ctr"/>
            <a:r>
              <a:rPr lang="en-US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Root</a:t>
            </a:r>
            <a:endParaRPr lang="en-US" sz="36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 Black"/>
            </a:endParaRP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990600" y="2476500"/>
            <a:ext cx="20002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Positive</a:t>
            </a:r>
          </a:p>
        </p:txBody>
      </p:sp>
      <p:pic>
        <p:nvPicPr>
          <p:cNvPr id="3076" name="Picture 4" descr="[image]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5" t="10577" r="14031" b="34366"/>
          <a:stretch/>
        </p:blipFill>
        <p:spPr bwMode="auto">
          <a:xfrm>
            <a:off x="3627329" y="2293306"/>
            <a:ext cx="1554271" cy="196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26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  <p:bldP spid="17417" grpId="0" animBg="1"/>
      <p:bldP spid="17422" grpId="0" animBg="1"/>
      <p:bldP spid="17420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 descr="Blue tissue paper"/>
          <p:cNvSpPr>
            <a:spLocks noChangeArrowheads="1"/>
          </p:cNvSpPr>
          <p:nvPr/>
        </p:nvSpPr>
        <p:spPr bwMode="auto">
          <a:xfrm>
            <a:off x="838200" y="1828800"/>
            <a:ext cx="7315200" cy="4267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838200" y="51054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990600" y="5076825"/>
            <a:ext cx="6978650" cy="866775"/>
            <a:chOff x="624" y="3054"/>
            <a:chExt cx="4396" cy="546"/>
          </a:xfrm>
        </p:grpSpPr>
        <p:sp>
          <p:nvSpPr>
            <p:cNvPr id="1741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24" y="3168"/>
              <a:ext cx="2640" cy="38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Impact"/>
                </a:rPr>
                <a:t>Discriminant</a:t>
              </a:r>
            </a:p>
          </p:txBody>
        </p:sp>
        <p:graphicFrame>
          <p:nvGraphicFramePr>
            <p:cNvPr id="17414" name="Object 6"/>
            <p:cNvGraphicFramePr>
              <a:graphicFrameLocks noChangeAspect="1"/>
            </p:cNvGraphicFramePr>
            <p:nvPr/>
          </p:nvGraphicFramePr>
          <p:xfrm>
            <a:off x="3552" y="3054"/>
            <a:ext cx="1468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24" name="Equation" r:id="rId4" imgW="545760" imgH="203040" progId="Equation.3">
                    <p:embed/>
                  </p:oleObj>
                </mc:Choice>
                <mc:Fallback>
                  <p:oleObj name="Equation" r:id="rId4" imgW="5457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054"/>
                          <a:ext cx="1468" cy="5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200400" y="1828800"/>
            <a:ext cx="0" cy="32766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715000" y="1828800"/>
            <a:ext cx="0" cy="32766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422" name="WordArt 14"/>
          <p:cNvSpPr>
            <a:spLocks noChangeArrowheads="1" noChangeShapeType="1" noTextEdit="1"/>
          </p:cNvSpPr>
          <p:nvPr/>
        </p:nvSpPr>
        <p:spPr bwMode="auto">
          <a:xfrm>
            <a:off x="3409950" y="2534955"/>
            <a:ext cx="2228850" cy="723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ZerO</a:t>
            </a:r>
            <a:endParaRPr lang="en-US" sz="36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 Black"/>
            </a:endParaRPr>
          </a:p>
        </p:txBody>
      </p:sp>
      <p:sp>
        <p:nvSpPr>
          <p:cNvPr id="3" name="Parallelogram 2"/>
          <p:cNvSpPr/>
          <p:nvPr/>
        </p:nvSpPr>
        <p:spPr>
          <a:xfrm>
            <a:off x="5778674" y="152400"/>
            <a:ext cx="2819400" cy="1676400"/>
          </a:xfrm>
          <a:prstGeom prst="parallelogram">
            <a:avLst/>
          </a:prstGeom>
          <a:blipFill>
            <a:blip r:embed="rId6"/>
            <a:tile tx="0" ty="0" sx="100000" sy="100000" flip="none" algn="tl"/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6099000" y="304800"/>
            <a:ext cx="227647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2</a:t>
            </a:r>
          </a:p>
          <a:p>
            <a:pPr algn="ctr"/>
            <a:r>
              <a:rPr lang="en-US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imaginary</a:t>
            </a:r>
          </a:p>
          <a:p>
            <a:pPr algn="ctr"/>
            <a:r>
              <a:rPr lang="en-US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Roots</a:t>
            </a:r>
            <a:endParaRPr lang="en-US" sz="36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 Black"/>
            </a:endParaRP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990600" y="2476500"/>
            <a:ext cx="20002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Positive</a:t>
            </a:r>
          </a:p>
        </p:txBody>
      </p:sp>
      <p:pic>
        <p:nvPicPr>
          <p:cNvPr id="4098" name="Picture 2" descr="[image]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2" t="13600" r="25103" b="40358"/>
          <a:stretch/>
        </p:blipFill>
        <p:spPr bwMode="auto">
          <a:xfrm>
            <a:off x="5943600" y="2381250"/>
            <a:ext cx="1802972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39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  <p:bldP spid="17417" grpId="0" animBg="1"/>
      <p:bldP spid="17422" grpId="0" animBg="1"/>
      <p:bldP spid="17420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1219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D60093"/>
                </a:solidFill>
              </a:rPr>
              <a:t>Determine the number </a:t>
            </a:r>
            <a:r>
              <a:rPr lang="en-US" sz="3600" b="1" dirty="0" smtClean="0">
                <a:solidFill>
                  <a:srgbClr val="D60093"/>
                </a:solidFill>
              </a:rPr>
              <a:t>&amp; types of </a:t>
            </a:r>
            <a:r>
              <a:rPr lang="en-US" sz="3600" b="1" dirty="0">
                <a:solidFill>
                  <a:srgbClr val="D60093"/>
                </a:solidFill>
              </a:rPr>
              <a:t>roots.</a:t>
            </a:r>
            <a:br>
              <a:rPr lang="en-US" sz="3600" b="1" dirty="0">
                <a:solidFill>
                  <a:srgbClr val="D60093"/>
                </a:solidFill>
              </a:rPr>
            </a:br>
            <a:r>
              <a:rPr lang="en-US" sz="3600" b="1" dirty="0"/>
              <a:t>Example: 1</a:t>
            </a: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012117"/>
              </p:ext>
            </p:extLst>
          </p:nvPr>
        </p:nvGraphicFramePr>
        <p:xfrm>
          <a:off x="152400" y="1295400"/>
          <a:ext cx="4457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93" name="Equation" r:id="rId3" imgW="914400" imgH="203040" progId="Equation.3">
                  <p:embed/>
                </p:oleObj>
              </mc:Choice>
              <mc:Fallback>
                <p:oleObj name="Equation" r:id="rId3" imgW="914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44577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76200" y="2270125"/>
          <a:ext cx="26670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94" name="TestCheck Worksheet Builder Equation" r:id="rId5" imgW="545760" imgH="190440" progId="Equation">
                  <p:embed/>
                </p:oleObj>
              </mc:Choice>
              <mc:Fallback>
                <p:oleObj name="TestCheck Worksheet Builder Equation" r:id="rId5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270125"/>
                        <a:ext cx="26670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2819400" y="2312988"/>
          <a:ext cx="521017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95" name="ips Publishing Equation" r:id="rId7" imgW="1066680" imgH="228600" progId="Equation">
                  <p:embed/>
                </p:oleObj>
              </mc:Choice>
              <mc:Fallback>
                <p:oleObj name="ips Publishing Equation" r:id="rId7" imgW="106668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12988"/>
                        <a:ext cx="5210175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2819400" y="3446463"/>
          <a:ext cx="254317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96" name="ips Publishing Equation" r:id="rId9" imgW="520560" imgH="152280" progId="Equation">
                  <p:embed/>
                </p:oleObj>
              </mc:Choice>
              <mc:Fallback>
                <p:oleObj name="ips Publishing Equation" r:id="rId9" imgW="52056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46463"/>
                        <a:ext cx="254317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2895600" y="4360863"/>
          <a:ext cx="16129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97" name="ips Publishing Equation" r:id="rId11" imgW="330120" imgH="152280" progId="Equation">
                  <p:embed/>
                </p:oleObj>
              </mc:Choice>
              <mc:Fallback>
                <p:oleObj name="ips Publishing Equation" r:id="rId11" imgW="33012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360863"/>
                        <a:ext cx="161290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2" name="WordArt 8"/>
          <p:cNvSpPr>
            <a:spLocks noChangeArrowheads="1" noChangeShapeType="1" noTextEdit="1"/>
          </p:cNvSpPr>
          <p:nvPr/>
        </p:nvSpPr>
        <p:spPr bwMode="auto">
          <a:xfrm>
            <a:off x="3581400" y="3971925"/>
            <a:ext cx="5105400" cy="2352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666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2 Imaginary Roots</a:t>
            </a:r>
          </a:p>
        </p:txBody>
      </p:sp>
    </p:spTree>
    <p:extLst>
      <p:ext uri="{BB962C8B-B14F-4D97-AF65-F5344CB8AC3E}">
        <p14:creationId xmlns:p14="http://schemas.microsoft.com/office/powerpoint/2010/main" val="19499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 animBg="1"/>
    </p:bldLst>
  </p:timing>
</p:sld>
</file>

<file path=ppt/theme/theme1.xml><?xml version="1.0" encoding="utf-8"?>
<a:theme xmlns:a="http://schemas.openxmlformats.org/drawingml/2006/main" name="basic 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purple</Template>
  <TotalTime>370</TotalTime>
  <Words>178</Words>
  <Application>Microsoft Office PowerPoint</Application>
  <PresentationFormat>On-screen Show (4:3)</PresentationFormat>
  <Paragraphs>43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Arial</vt:lpstr>
      <vt:lpstr>Arial Black</vt:lpstr>
      <vt:lpstr>Calibri</vt:lpstr>
      <vt:lpstr>Century Gothic</vt:lpstr>
      <vt:lpstr>Franklin Gothic Heavy</vt:lpstr>
      <vt:lpstr>Impact</vt:lpstr>
      <vt:lpstr>Tw Cen MT</vt:lpstr>
      <vt:lpstr>Wingdings 2</vt:lpstr>
      <vt:lpstr>basic purple</vt:lpstr>
      <vt:lpstr>iRespondGraphMaster</vt:lpstr>
      <vt:lpstr>Office Theme</vt:lpstr>
      <vt:lpstr>iRespondQuestionMaster</vt:lpstr>
      <vt:lpstr>Equation</vt:lpstr>
      <vt:lpstr>TestCheck Worksheet Builder Equation</vt:lpstr>
      <vt:lpstr>ips Publishing Equation</vt:lpstr>
      <vt:lpstr>The Discriminant</vt:lpstr>
      <vt:lpstr>The Discriminant tells how many &amp; what type of solutions the quadratic has.</vt:lpstr>
      <vt:lpstr>Put the quadratic in standard form first!</vt:lpstr>
      <vt:lpstr>Foldable Notes</vt:lpstr>
      <vt:lpstr>PowerPoint Presentation</vt:lpstr>
      <vt:lpstr>PowerPoint Presentation</vt:lpstr>
      <vt:lpstr>PowerPoint Presentation</vt:lpstr>
      <vt:lpstr>PowerPoint Presentation</vt:lpstr>
      <vt:lpstr>Determine the number &amp; types of roots. Example: 1</vt:lpstr>
      <vt:lpstr>Determine the number &amp; type of roots. Example: 2</vt:lpstr>
      <vt:lpstr>Determine the number &amp; type of roots. Example: 3</vt:lpstr>
      <vt:lpstr>Solving by the Quadratic Formula</vt:lpstr>
      <vt:lpstr>Quadratic Formula</vt:lpstr>
      <vt:lpstr>Question #1 Use the quadratic formula to find the zeros.</vt:lpstr>
      <vt:lpstr>Question #2 Use the quadratic formula to find the zeros.</vt:lpstr>
      <vt:lpstr>Question #3 Use the quadratic formula to find the zeros.</vt:lpstr>
      <vt:lpstr>Question #4 Use the quadratic formula to find the zeros.</vt:lpstr>
      <vt:lpstr>Homework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– Solve by Taking Roots</dc:title>
  <dc:creator>Emily Freeman</dc:creator>
  <cp:lastModifiedBy>Jenna Fischer</cp:lastModifiedBy>
  <cp:revision>23</cp:revision>
  <cp:lastPrinted>2013-10-25T17:17:36Z</cp:lastPrinted>
  <dcterms:created xsi:type="dcterms:W3CDTF">2011-09-19T15:30:28Z</dcterms:created>
  <dcterms:modified xsi:type="dcterms:W3CDTF">2015-11-02T19:00:46Z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