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1"/>
  </p:notesMasterIdLst>
  <p:handoutMasterIdLst>
    <p:handoutMasterId r:id="rId22"/>
  </p:handoutMasterIdLst>
  <p:sldIdLst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005E6-33ED-459B-9AD3-13E35B030C0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07D-10DB-44A2-9770-EE80DF9D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9A63-57A6-49CC-9C80-2CCE13B6B374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83653-C765-44F9-839C-68C452945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2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A76B389-83AA-44CB-8ABF-7B9CA99A91C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37407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F930F34-8AC7-481F-A6BF-AA59FB81D36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387995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0FE0177-101D-4E62-8935-CA40281B15E5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1226650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4AF687A-72D4-4791-A6D4-E3D316C86CAD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226944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E62FE45-2BDD-4072-A185-8E7D5D6F856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27873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5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63B5-C423-4C5A-9564-C7B7D761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3234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9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8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02664-CD8D-4942-ACEB-14406BA39D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7C2D-1BBD-4EEB-AC36-EF9606FF2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823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.w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TI%20Education\TI%20InterActive!\TIIimagefile26060.gif" TargetMode="External"/><Relationship Id="rId7" Type="http://schemas.openxmlformats.org/officeDocument/2006/relationships/image" Target="file:///C:\Program%20Files\TI%20Education\TI%20InterActive!\TIIimagefile26438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file:///C:\Program%20Files\TI%20Education\TI%20InterActive!\TIIimagefile26292.gif" TargetMode="Externa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3200400" cy="76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3434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Find f(-3).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Find g(0).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Given r(x) = 2x – 1, evaluate the domain {0, 1, 2, 3}.  What is the range of r(x)?</a:t>
            </a:r>
            <a:endParaRPr lang="en-US" sz="3200" dirty="0"/>
          </a:p>
        </p:txBody>
      </p:sp>
      <p:pic>
        <p:nvPicPr>
          <p:cNvPr id="1028" name="Picture 4" descr="[image]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" t="4151" r="5283" b="4906"/>
          <a:stretch/>
        </p:blipFill>
        <p:spPr bwMode="auto">
          <a:xfrm>
            <a:off x="4343400" y="381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16250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4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080" y="2743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-2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1680" y="6019800"/>
            <a:ext cx="492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Range: {-1, 1, 3, 5}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8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9980" name="WordArt 12"/>
          <p:cNvSpPr>
            <a:spLocks noChangeArrowheads="1" noChangeShapeType="1" noTextEdit="1"/>
          </p:cNvSpPr>
          <p:nvPr/>
        </p:nvSpPr>
        <p:spPr bwMode="auto">
          <a:xfrm>
            <a:off x="4876800" y="27432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sp>
        <p:nvSpPr>
          <p:cNvPr id="60420" name="Rectangle 15"/>
          <p:cNvSpPr>
            <a:spLocks noChangeArrowheads="1"/>
          </p:cNvSpPr>
          <p:nvPr/>
        </p:nvSpPr>
        <p:spPr bwMode="auto">
          <a:xfrm>
            <a:off x="152400" y="1524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4</a:t>
            </a:r>
          </a:p>
        </p:txBody>
      </p:sp>
      <p:sp>
        <p:nvSpPr>
          <p:cNvPr id="6042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60422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4713" y="3554413"/>
            <a:ext cx="598487" cy="1169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0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182563" y="1295400"/>
          <a:ext cx="35194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1295400"/>
                        <a:ext cx="351948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3" name="Line 6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12876" name="WordArt 12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graphicFrame>
        <p:nvGraphicFramePr>
          <p:cNvPr id="61445" name="Object 14"/>
          <p:cNvGraphicFramePr>
            <a:graphicFrameLocks noChangeAspect="1"/>
          </p:cNvGraphicFramePr>
          <p:nvPr/>
        </p:nvGraphicFramePr>
        <p:xfrm>
          <a:off x="4618038" y="1295400"/>
          <a:ext cx="32750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850900" imgH="228600" progId="Equation.DSMT4">
                  <p:embed/>
                </p:oleObj>
              </mc:Choice>
              <mc:Fallback>
                <p:oleObj name="Equation" r:id="rId5" imgW="850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1295400"/>
                        <a:ext cx="327501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879" name="WordArt 15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144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3581400" y="13716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00" y="12731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1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76" grpId="0" animBg="1"/>
      <p:bldP spid="2212879" grpId="0" animBg="1"/>
      <p:bldP spid="221288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6"/>
          <p:cNvSpPr>
            <a:spLocks noChangeShapeType="1"/>
          </p:cNvSpPr>
          <p:nvPr/>
        </p:nvSpPr>
        <p:spPr bwMode="auto">
          <a:xfrm>
            <a:off x="27432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8305800" y="11969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762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698197" imgH="253890" progId="Equation.DSMT4">
                  <p:embed/>
                </p:oleObj>
              </mc:Choice>
              <mc:Fallback>
                <p:oleObj name="Equation" r:id="rId4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5"/>
          <p:cNvGraphicFramePr>
            <a:graphicFrameLocks noChangeAspect="1"/>
          </p:cNvGraphicFramePr>
          <p:nvPr/>
        </p:nvGraphicFramePr>
        <p:xfrm>
          <a:off x="30480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6" imgW="698197" imgH="253890" progId="Equation.DSMT4">
                  <p:embed/>
                </p:oleObj>
              </mc:Choice>
              <mc:Fallback>
                <p:oleObj name="Equation" r:id="rId6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4"/>
          <p:cNvGraphicFramePr>
            <a:graphicFrameLocks noChangeAspect="1"/>
          </p:cNvGraphicFramePr>
          <p:nvPr/>
        </p:nvGraphicFramePr>
        <p:xfrm>
          <a:off x="5715000" y="1219200"/>
          <a:ext cx="2762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8" imgW="850531" imgH="253890" progId="Equation.DSMT4">
                  <p:embed/>
                </p:oleObj>
              </mc:Choice>
              <mc:Fallback>
                <p:oleObj name="Equation" r:id="rId8" imgW="85053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19200"/>
                        <a:ext cx="2762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4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5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6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7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ODD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32004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83770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6"/>
          <p:cNvSpPr>
            <a:spLocks noChangeShapeType="1"/>
          </p:cNvSpPr>
          <p:nvPr/>
        </p:nvSpPr>
        <p:spPr bwMode="auto">
          <a:xfrm>
            <a:off x="25908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7924800" y="1158875"/>
            <a:ext cx="152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     </a:t>
            </a: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8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neither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graphicFrame>
        <p:nvGraphicFramePr>
          <p:cNvPr id="63502" name="Object 7"/>
          <p:cNvGraphicFramePr>
            <a:graphicFrameLocks noChangeAspect="1"/>
          </p:cNvGraphicFramePr>
          <p:nvPr/>
        </p:nvGraphicFramePr>
        <p:xfrm>
          <a:off x="0" y="1343025"/>
          <a:ext cx="25130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901309" imgH="253890" progId="Equation.DSMT4">
                  <p:embed/>
                </p:oleObj>
              </mc:Choice>
              <mc:Fallback>
                <p:oleObj name="Equation" r:id="rId4" imgW="90130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25130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6"/>
          <p:cNvGraphicFramePr>
            <a:graphicFrameLocks noChangeAspect="1"/>
          </p:cNvGraphicFramePr>
          <p:nvPr/>
        </p:nvGraphicFramePr>
        <p:xfrm>
          <a:off x="2590800" y="1295400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95400"/>
                        <a:ext cx="2743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5"/>
          <p:cNvGraphicFramePr>
            <a:graphicFrameLocks noChangeAspect="1"/>
          </p:cNvGraphicFramePr>
          <p:nvPr/>
        </p:nvGraphicFramePr>
        <p:xfrm>
          <a:off x="5562600" y="1266825"/>
          <a:ext cx="3095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8" imgW="1117115" imgH="253890" progId="Equation.DSMT4">
                  <p:embed/>
                </p:oleObj>
              </mc:Choice>
              <mc:Fallback>
                <p:oleObj name="Equation" r:id="rId8" imgW="111711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66825"/>
                        <a:ext cx="30956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506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7" name="Rectangle 10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8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105400" y="10668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3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pic>
        <p:nvPicPr>
          <p:cNvPr id="64518" name="Picture 8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9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03950" y="1797050"/>
            <a:ext cx="59848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9100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75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[image]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997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3" descr="[image]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28479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 descr="[image]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Line 3"/>
          <p:cNvSpPr>
            <a:spLocks noChangeShapeType="1"/>
          </p:cNvSpPr>
          <p:nvPr/>
        </p:nvSpPr>
        <p:spPr bwMode="auto">
          <a:xfrm>
            <a:off x="30480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228600" y="43434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32766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Neither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21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-130175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547" name="Line 3"/>
          <p:cNvSpPr>
            <a:spLocks noChangeShapeType="1"/>
          </p:cNvSpPr>
          <p:nvPr/>
        </p:nvSpPr>
        <p:spPr bwMode="auto">
          <a:xfrm>
            <a:off x="60198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62484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39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7"/>
          <p:cNvSpPr txBox="1">
            <a:spLocks noChangeArrowheads="1"/>
          </p:cNvSpPr>
          <p:nvPr/>
        </p:nvSpPr>
        <p:spPr bwMode="auto">
          <a:xfrm>
            <a:off x="533400" y="0"/>
            <a:ext cx="822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If the dots shown are part of an </a:t>
            </a:r>
            <a:r>
              <a:rPr lang="en-US" sz="3800" b="1" u="sng">
                <a:latin typeface="Century Gothic" pitchFamily="34" charset="0"/>
              </a:rPr>
              <a:t>even</a:t>
            </a:r>
            <a:r>
              <a:rPr lang="en-US" sz="3800" b="1">
                <a:latin typeface="Century Gothic" pitchFamily="34" charset="0"/>
              </a:rPr>
              <a:t> function, what points are also on the function?</a:t>
            </a:r>
          </a:p>
        </p:txBody>
      </p:sp>
      <p:pic>
        <p:nvPicPr>
          <p:cNvPr id="66563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71450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819775" y="4827588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197475" y="277177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552825" y="5630863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607050" y="5638800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8" name="Oval 7"/>
          <p:cNvSpPr>
            <a:spLocks noChangeArrowheads="1"/>
          </p:cNvSpPr>
          <p:nvPr/>
        </p:nvSpPr>
        <p:spPr bwMode="auto">
          <a:xfrm>
            <a:off x="3357563" y="4829175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Oval 8"/>
          <p:cNvSpPr>
            <a:spLocks noChangeArrowheads="1"/>
          </p:cNvSpPr>
          <p:nvPr/>
        </p:nvSpPr>
        <p:spPr bwMode="auto">
          <a:xfrm>
            <a:off x="3978275" y="277495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7"/>
          <p:cNvSpPr txBox="1">
            <a:spLocks noChangeArrowheads="1"/>
          </p:cNvSpPr>
          <p:nvPr/>
        </p:nvSpPr>
        <p:spPr bwMode="auto">
          <a:xfrm>
            <a:off x="533400" y="0"/>
            <a:ext cx="822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If the dots shown are part of an </a:t>
            </a:r>
            <a:r>
              <a:rPr lang="en-US" sz="3800" b="1" u="sng">
                <a:latin typeface="Century Gothic" pitchFamily="34" charset="0"/>
              </a:rPr>
              <a:t>odd</a:t>
            </a:r>
            <a:r>
              <a:rPr lang="en-US" sz="3800" b="1">
                <a:latin typeface="Century Gothic" pitchFamily="34" charset="0"/>
              </a:rPr>
              <a:t> function, what points are also on the function?</a:t>
            </a:r>
          </a:p>
        </p:txBody>
      </p:sp>
      <p:pic>
        <p:nvPicPr>
          <p:cNvPr id="6758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71450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819775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197475" y="563880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552825" y="2767013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607050" y="5638800"/>
            <a:ext cx="152400" cy="152400"/>
          </a:xfrm>
          <a:prstGeom prst="ellipse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92" name="Oval 7"/>
          <p:cNvSpPr>
            <a:spLocks noChangeArrowheads="1"/>
          </p:cNvSpPr>
          <p:nvPr/>
        </p:nvSpPr>
        <p:spPr bwMode="auto">
          <a:xfrm>
            <a:off x="3357563" y="4829175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3" name="Oval 8"/>
          <p:cNvSpPr>
            <a:spLocks noChangeArrowheads="1"/>
          </p:cNvSpPr>
          <p:nvPr/>
        </p:nvSpPr>
        <p:spPr bwMode="auto">
          <a:xfrm>
            <a:off x="3978275" y="277495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Even and Odd Functions</a:t>
            </a:r>
          </a:p>
        </p:txBody>
      </p:sp>
    </p:spTree>
    <p:extLst>
      <p:ext uri="{BB962C8B-B14F-4D97-AF65-F5344CB8AC3E}">
        <p14:creationId xmlns:p14="http://schemas.microsoft.com/office/powerpoint/2010/main" val="146176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Algebraically</a:t>
            </a:r>
          </a:p>
        </p:txBody>
      </p:sp>
      <p:sp>
        <p:nvSpPr>
          <p:cNvPr id="2248707" name="Text Box 3"/>
          <p:cNvSpPr txBox="1">
            <a:spLocks noChangeArrowheads="1"/>
          </p:cNvSpPr>
          <p:nvPr/>
        </p:nvSpPr>
        <p:spPr bwMode="auto">
          <a:xfrm>
            <a:off x="0" y="776288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8" name="Text Box 4"/>
          <p:cNvSpPr txBox="1">
            <a:spLocks noChangeArrowheads="1"/>
          </p:cNvSpPr>
          <p:nvPr/>
        </p:nvSpPr>
        <p:spPr bwMode="auto">
          <a:xfrm>
            <a:off x="0" y="2895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9" name="Text Box 5"/>
          <p:cNvSpPr txBox="1">
            <a:spLocks noChangeArrowheads="1"/>
          </p:cNvSpPr>
          <p:nvPr/>
        </p:nvSpPr>
        <p:spPr bwMode="auto">
          <a:xfrm>
            <a:off x="0" y="1614488"/>
            <a:ext cx="8991600" cy="116955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Century Gothic" pitchFamily="34" charset="0"/>
              </a:rPr>
              <a:t>f(– x) = f(x)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Century Gothic" pitchFamily="34" charset="0"/>
              </a:rPr>
              <a:t>All </a:t>
            </a:r>
            <a:r>
              <a:rPr lang="en-US" sz="2800" b="1" dirty="0">
                <a:solidFill>
                  <a:srgbClr val="0000FF"/>
                </a:solidFill>
                <a:latin typeface="Century Gothic" pitchFamily="34" charset="0"/>
              </a:rPr>
              <a:t>of the exponents of the variable are even.</a:t>
            </a:r>
          </a:p>
        </p:txBody>
      </p:sp>
      <p:sp>
        <p:nvSpPr>
          <p:cNvPr id="2248710" name="Text Box 6"/>
          <p:cNvSpPr txBox="1">
            <a:spLocks noChangeArrowheads="1"/>
          </p:cNvSpPr>
          <p:nvPr/>
        </p:nvSpPr>
        <p:spPr bwMode="auto">
          <a:xfrm>
            <a:off x="0" y="3810000"/>
            <a:ext cx="8915400" cy="116955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  <a:latin typeface="Century Gothic" pitchFamily="34" charset="0"/>
              </a:rPr>
              <a:t>f(– x)= – f(x)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990000"/>
                </a:solidFill>
                <a:latin typeface="Century Gothic" pitchFamily="34" charset="0"/>
              </a:rPr>
              <a:t>All </a:t>
            </a:r>
            <a:r>
              <a:rPr lang="en-US" sz="2800" b="1" dirty="0">
                <a:solidFill>
                  <a:srgbClr val="990000"/>
                </a:solidFill>
                <a:latin typeface="Century Gothic" pitchFamily="34" charset="0"/>
              </a:rPr>
              <a:t>of the exponents of the variable are odd.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8768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7030A0"/>
                </a:solidFill>
                <a:latin typeface="Century Gothic" pitchFamily="34" charset="0"/>
              </a:rPr>
              <a:t>neither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791200"/>
            <a:ext cx="89154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Century Gothic" pitchFamily="34" charset="0"/>
              </a:rPr>
              <a:t>The exponents are a mixture of odd and even</a:t>
            </a:r>
          </a:p>
        </p:txBody>
      </p:sp>
    </p:spTree>
    <p:extLst>
      <p:ext uri="{BB962C8B-B14F-4D97-AF65-F5344CB8AC3E}">
        <p14:creationId xmlns:p14="http://schemas.microsoft.com/office/powerpoint/2010/main" val="331122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autoUpdateAnimBg="0"/>
      <p:bldP spid="2248708" grpId="0" autoUpdateAnimBg="0"/>
      <p:bldP spid="2248709" grpId="0" animBg="1"/>
      <p:bldP spid="2248710" grpId="0" animBg="1"/>
      <p:bldP spid="7" grpId="0" autoUpdateAnimBg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6400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  <a:latin typeface="Century Gothic" pitchFamily="34" charset="0"/>
              </a:rPr>
              <a:t>BEWARE OF CONSTANTS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3717925"/>
            <a:ext cx="8534400" cy="26066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0" b="1">
                <a:latin typeface="Century Gothic" pitchFamily="34" charset="0"/>
              </a:rPr>
              <a:t>All constants really have a x</a:t>
            </a:r>
            <a:r>
              <a:rPr lang="en-US" sz="8000" b="1" baseline="30000">
                <a:latin typeface="Century Gothic" pitchFamily="34" charset="0"/>
              </a:rPr>
              <a:t>0</a:t>
            </a:r>
            <a:endParaRPr lang="en-US" sz="8000" b="1">
              <a:latin typeface="Century Gothic" pitchFamily="34" charset="0"/>
            </a:endParaRPr>
          </a:p>
        </p:txBody>
      </p:sp>
      <p:pic>
        <p:nvPicPr>
          <p:cNvPr id="54276" name="Picture 6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3075"/>
            <a:ext cx="170656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7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62642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0" b="1">
                <a:latin typeface="Century Gothic" pitchFamily="34" charset="0"/>
              </a:rPr>
              <a:t>x</a:t>
            </a:r>
            <a:r>
              <a:rPr lang="en-US" sz="20000" b="1" baseline="30000">
                <a:latin typeface="Century Gothic" pitchFamily="34" charset="0"/>
              </a:rPr>
              <a:t>0 </a:t>
            </a:r>
            <a:r>
              <a:rPr lang="en-US" sz="20000" b="1">
                <a:latin typeface="Century Gothic" pitchFamily="34" charset="0"/>
              </a:rPr>
              <a:t>is EVEN!!</a:t>
            </a:r>
          </a:p>
        </p:txBody>
      </p:sp>
    </p:spTree>
    <p:extLst>
      <p:ext uri="{BB962C8B-B14F-4D97-AF65-F5344CB8AC3E}">
        <p14:creationId xmlns:p14="http://schemas.microsoft.com/office/powerpoint/2010/main" val="328902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Graphically</a:t>
            </a:r>
          </a:p>
        </p:txBody>
      </p:sp>
      <p:sp>
        <p:nvSpPr>
          <p:cNvPr id="2264067" name="Text Box 3"/>
          <p:cNvSpPr txBox="1">
            <a:spLocks noChangeArrowheads="1"/>
          </p:cNvSpPr>
          <p:nvPr/>
        </p:nvSpPr>
        <p:spPr bwMode="auto">
          <a:xfrm>
            <a:off x="0" y="11430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8" name="Text Box 4"/>
          <p:cNvSpPr txBox="1">
            <a:spLocks noChangeArrowheads="1"/>
          </p:cNvSpPr>
          <p:nvPr/>
        </p:nvSpPr>
        <p:spPr bwMode="auto">
          <a:xfrm>
            <a:off x="0" y="38862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9" name="Text Box 5"/>
          <p:cNvSpPr txBox="1">
            <a:spLocks noChangeArrowheads="1"/>
          </p:cNvSpPr>
          <p:nvPr/>
        </p:nvSpPr>
        <p:spPr bwMode="auto">
          <a:xfrm>
            <a:off x="0" y="1981200"/>
            <a:ext cx="8686800" cy="1092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The graph reflects across the y-axis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latin typeface="Century Gothic" pitchFamily="34" charset="0"/>
              </a:rPr>
              <a:t>(means you can fold it hotdog style and it would match up).</a:t>
            </a:r>
          </a:p>
        </p:txBody>
      </p:sp>
      <p:sp>
        <p:nvSpPr>
          <p:cNvPr id="2264070" name="Text Box 6"/>
          <p:cNvSpPr txBox="1">
            <a:spLocks noChangeArrowheads="1"/>
          </p:cNvSpPr>
          <p:nvPr/>
        </p:nvSpPr>
        <p:spPr bwMode="auto">
          <a:xfrm>
            <a:off x="0" y="4695825"/>
            <a:ext cx="8915400" cy="19240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Century Gothic" pitchFamily="34" charset="0"/>
              </a:rPr>
              <a:t>The graph has 180</a:t>
            </a:r>
            <a:r>
              <a:rPr lang="en-US" sz="3200" b="1">
                <a:solidFill>
                  <a:srgbClr val="990000"/>
                </a:solidFill>
                <a:latin typeface="Century Gothic" pitchFamily="34" charset="0"/>
                <a:sym typeface="Symbol" pitchFamily="18" charset="2"/>
              </a:rPr>
              <a:t> </a:t>
            </a:r>
            <a:r>
              <a:rPr lang="en-US" sz="3200" b="1">
                <a:solidFill>
                  <a:srgbClr val="990000"/>
                </a:solidFill>
                <a:latin typeface="Century Gothic" pitchFamily="34" charset="0"/>
              </a:rPr>
              <a:t>rotational symmetry about the ORIGIN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>
                <a:solidFill>
                  <a:srgbClr val="990000"/>
                </a:solidFill>
                <a:latin typeface="Century Gothic" pitchFamily="34" charset="0"/>
              </a:rPr>
              <a:t>(means you could turn it upside-down &amp; it would still look the same...it must go through the origin).</a:t>
            </a:r>
          </a:p>
        </p:txBody>
      </p:sp>
    </p:spTree>
    <p:extLst>
      <p:ext uri="{BB962C8B-B14F-4D97-AF65-F5344CB8AC3E}">
        <p14:creationId xmlns:p14="http://schemas.microsoft.com/office/powerpoint/2010/main" val="13977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6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6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7" grpId="0" autoUpdateAnimBg="0"/>
      <p:bldP spid="2264068" grpId="0" autoUpdateAnimBg="0"/>
      <p:bldP spid="2264069" grpId="0" animBg="1"/>
      <p:bldP spid="2264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33400" y="1752600"/>
          <a:ext cx="6705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athType Equation" r:id="rId3" imgW="863225" imgH="228501" progId="Equation">
                  <p:embed/>
                </p:oleObj>
              </mc:Choice>
              <mc:Fallback>
                <p:oleObj name="MathType Equation" r:id="rId3" imgW="863225" imgH="228501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67056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1371600" y="0"/>
            <a:ext cx="6858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Ex. 1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7757" name="WordArt 13"/>
          <p:cNvSpPr>
            <a:spLocks noChangeArrowheads="1" noChangeShapeType="1" noTextEdit="1"/>
          </p:cNvSpPr>
          <p:nvPr/>
        </p:nvSpPr>
        <p:spPr bwMode="auto">
          <a:xfrm>
            <a:off x="2133600" y="3733800"/>
            <a:ext cx="45720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2207760" name="Text Box 16"/>
          <p:cNvSpPr txBox="1">
            <a:spLocks noChangeArrowheads="1"/>
          </p:cNvSpPr>
          <p:nvPr/>
        </p:nvSpPr>
        <p:spPr bwMode="auto">
          <a:xfrm>
            <a:off x="6858000" y="19050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458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7757" grpId="0" animBg="1"/>
      <p:bldP spid="22077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3"/>
          <p:cNvGraphicFramePr>
            <a:graphicFrameLocks noChangeAspect="1"/>
          </p:cNvGraphicFramePr>
          <p:nvPr/>
        </p:nvGraphicFramePr>
        <p:xfrm>
          <a:off x="0" y="1371600"/>
          <a:ext cx="7467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MathType Equation" r:id="rId3" imgW="850900" imgH="228600" progId="Equation">
                  <p:embed/>
                </p:oleObj>
              </mc:Choice>
              <mc:Fallback>
                <p:oleObj name="MathType Equation" r:id="rId3" imgW="8509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74676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1600200" y="8382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8780" name="WordArt 12"/>
          <p:cNvSpPr>
            <a:spLocks noChangeArrowheads="1" noChangeShapeType="1" noTextEdit="1"/>
          </p:cNvSpPr>
          <p:nvPr/>
        </p:nvSpPr>
        <p:spPr bwMode="auto">
          <a:xfrm>
            <a:off x="2133600" y="41910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8374" name="Rectangle 13"/>
          <p:cNvSpPr>
            <a:spLocks noChangeArrowheads="1"/>
          </p:cNvSpPr>
          <p:nvPr/>
        </p:nvSpPr>
        <p:spPr bwMode="auto">
          <a:xfrm>
            <a:off x="152400" y="152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2</a:t>
            </a:r>
          </a:p>
        </p:txBody>
      </p:sp>
      <p:sp>
        <p:nvSpPr>
          <p:cNvPr id="2208782" name="Text Box 14"/>
          <p:cNvSpPr txBox="1">
            <a:spLocks noChangeArrowheads="1"/>
          </p:cNvSpPr>
          <p:nvPr/>
        </p:nvSpPr>
        <p:spPr bwMode="auto">
          <a:xfrm>
            <a:off x="7162800" y="2041525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6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6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08783" name="Picture 15" descr="MCj010472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0716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9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8780" grpId="0" animBg="1"/>
      <p:bldP spid="22087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02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152400"/>
            <a:ext cx="77724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smtClean="0"/>
              <a:t>Ex. 3</a:t>
            </a:r>
          </a:p>
        </p:txBody>
      </p:sp>
      <p:sp>
        <p:nvSpPr>
          <p:cNvPr id="2256909" name="WordArt 13"/>
          <p:cNvSpPr>
            <a:spLocks noChangeArrowheads="1" noChangeShapeType="1" noTextEdit="1"/>
          </p:cNvSpPr>
          <p:nvPr/>
        </p:nvSpPr>
        <p:spPr bwMode="auto">
          <a:xfrm>
            <a:off x="4648200" y="37338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9397" name="Text Box 18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9398" name="Text Box 19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533400" y="3733800"/>
            <a:ext cx="6096000" cy="0"/>
          </a:xfrm>
          <a:prstGeom prst="line">
            <a:avLst/>
          </a:prstGeom>
          <a:ln w="1651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4621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592</Words>
  <Application>Microsoft Office PowerPoint</Application>
  <PresentationFormat>On-screen Show (4:3)</PresentationFormat>
  <Paragraphs>101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Gothic</vt:lpstr>
      <vt:lpstr>Impact</vt:lpstr>
      <vt:lpstr>Symbol</vt:lpstr>
      <vt:lpstr>Office Theme</vt:lpstr>
      <vt:lpstr>iRespondQuestionMaster</vt:lpstr>
      <vt:lpstr>iRespondGraphMaster</vt:lpstr>
      <vt:lpstr>MathType Equation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 1</vt:lpstr>
      <vt:lpstr>PowerPoint Presentation</vt:lpstr>
      <vt:lpstr>Ex.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install</dc:creator>
  <cp:lastModifiedBy>Jenna Fischer</cp:lastModifiedBy>
  <cp:revision>3</cp:revision>
  <cp:lastPrinted>2013-02-14T17:52:09Z</cp:lastPrinted>
  <dcterms:created xsi:type="dcterms:W3CDTF">2013-02-12T23:00:56Z</dcterms:created>
  <dcterms:modified xsi:type="dcterms:W3CDTF">2016-02-22T14:37:21Z</dcterms:modified>
</cp:coreProperties>
</file>