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79" r:id="rId4"/>
    <p:sldId id="267" r:id="rId5"/>
    <p:sldId id="281" r:id="rId6"/>
    <p:sldId id="269" r:id="rId7"/>
    <p:sldId id="270" r:id="rId8"/>
    <p:sldId id="271" r:id="rId9"/>
    <p:sldId id="272" r:id="rId10"/>
    <p:sldId id="290" r:id="rId11"/>
    <p:sldId id="291" r:id="rId12"/>
    <p:sldId id="292" r:id="rId13"/>
    <p:sldId id="293" r:id="rId14"/>
    <p:sldId id="294" r:id="rId15"/>
    <p:sldId id="280" r:id="rId16"/>
    <p:sldId id="274" r:id="rId17"/>
    <p:sldId id="287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17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4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17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420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0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8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73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2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42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0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7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0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F1F45F1-677D-47E0-ABFF-0AC1B9A2667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758944-4A3A-47F3-AB6D-3D728CDEE7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09601"/>
            <a:ext cx="8839200" cy="2438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Notation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7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2</a:t>
            </a:r>
            <a:r>
              <a:rPr lang="en-US" b="1" dirty="0" smtClean="0">
                <a:solidFill>
                  <a:srgbClr val="0033CC"/>
                </a:solidFill>
              </a:rPr>
              <a:t>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04800" y="3657600"/>
            <a:ext cx="533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– 12 = – x </a:t>
            </a:r>
            <a:endParaRPr lang="en-US" sz="5000" b="1" dirty="0">
              <a:solidFill>
                <a:srgbClr val="0033CC"/>
              </a:solidFill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04800" y="2514600"/>
            <a:ext cx="853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– 5 = 7 – x 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666586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f(x) = 7 – x    Find x if f(x) = – 5. 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800600"/>
            <a:ext cx="571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FF0000"/>
                </a:solidFill>
              </a:rPr>
              <a:t>12 = x so x = 12</a:t>
            </a:r>
            <a:endParaRPr lang="en-US" sz="4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09601"/>
            <a:ext cx="8839200" cy="2438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Functions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4196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If you are given the graph of a function and looking for a particular x – value or y – value.  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533400"/>
            <a:ext cx="8610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 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066800"/>
            <a:ext cx="3827158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852" y="4624685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Find f(0) = _______	Find f(_____) = 1	</a:t>
            </a:r>
          </a:p>
          <a:p>
            <a:endParaRPr lang="en-US" sz="3000" dirty="0"/>
          </a:p>
          <a:p>
            <a:r>
              <a:rPr lang="en-US" sz="3000" dirty="0" smtClean="0"/>
              <a:t>Find f(2) = _______	Find f(_____) = 0	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159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09601"/>
            <a:ext cx="8839200" cy="2438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8382000" cy="1752600"/>
          </a:xfrm>
        </p:spPr>
        <p:txBody>
          <a:bodyPr>
            <a:noAutofit/>
          </a:bodyPr>
          <a:lstStyle/>
          <a:p>
            <a:pPr marL="406908" indent="-342900">
              <a:buFont typeface="Arial" pitchFamily="34" charset="0"/>
              <a:buChar char="•"/>
            </a:pPr>
            <a:r>
              <a:rPr lang="en-US" sz="4000" b="1" dirty="0" smtClean="0"/>
              <a:t>Only list repeats once</a:t>
            </a:r>
          </a:p>
          <a:p>
            <a:pPr marL="406908" indent="-342900">
              <a:buFont typeface="Arial" pitchFamily="34" charset="0"/>
              <a:buChar char="•"/>
            </a:pPr>
            <a:r>
              <a:rPr lang="en-US" sz="4000" b="1" dirty="0" smtClean="0"/>
              <a:t>Put in order from least to greatest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507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916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1. What are the Domain </a:t>
            </a:r>
            <a:r>
              <a:rPr lang="en-US" sz="3600" b="1" dirty="0">
                <a:solidFill>
                  <a:srgbClr val="0033CC"/>
                </a:solidFill>
                <a:latin typeface="Century Gothic" pitchFamily="34" charset="0"/>
              </a:rPr>
              <a:t>and </a:t>
            </a:r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Range?</a:t>
            </a:r>
            <a:endParaRPr lang="en-US" sz="36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203311"/>
              </p:ext>
            </p:extLst>
          </p:nvPr>
        </p:nvGraphicFramePr>
        <p:xfrm>
          <a:off x="228600" y="1676400"/>
          <a:ext cx="84550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3" imgW="4274766" imgH="342900" progId="Excel.Sheet.8">
                  <p:embed/>
                </p:oleObj>
              </mc:Choice>
              <mc:Fallback>
                <p:oleObj name="Worksheet" r:id="rId3" imgW="4274766" imgH="342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455025" cy="690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57200" y="2438400"/>
            <a:ext cx="2362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751128"/>
                </a:solidFill>
                <a:latin typeface="Century Gothic" pitchFamily="34" charset="0"/>
              </a:rPr>
              <a:t>Domain: 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751128"/>
                </a:solidFill>
                <a:latin typeface="Century Gothic" pitchFamily="34" charset="0"/>
              </a:rPr>
              <a:t>Range:</a:t>
            </a:r>
            <a:endParaRPr lang="en-US" sz="4000" b="1">
              <a:solidFill>
                <a:srgbClr val="751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667000" y="2422525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{</a:t>
            </a:r>
            <a:r>
              <a:rPr lang="en-US" sz="4000" b="1">
                <a:solidFill>
                  <a:srgbClr val="751128"/>
                </a:solidFill>
                <a:latin typeface="Century Gothic" pitchFamily="34" charset="0"/>
              </a:rPr>
              <a:t>1, 2, 3, 4, 5, 6</a:t>
            </a:r>
            <a:r>
              <a:rPr lang="en-US" sz="4000" b="1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}</a:t>
            </a:r>
            <a:endParaRPr lang="en-US" sz="4000" b="1">
              <a:solidFill>
                <a:srgbClr val="751128"/>
              </a:solidFill>
              <a:latin typeface="Century Gothic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438400" y="3352800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{</a:t>
            </a:r>
            <a:r>
              <a:rPr lang="en-US" sz="4000" b="1">
                <a:solidFill>
                  <a:srgbClr val="751128"/>
                </a:solidFill>
                <a:latin typeface="Century Gothic" pitchFamily="34" charset="0"/>
              </a:rPr>
              <a:t>1, 3, 6, 10, 15, 21</a:t>
            </a:r>
            <a:r>
              <a:rPr lang="en-US" sz="4000" b="1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221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2. What are the Domain </a:t>
            </a:r>
            <a:r>
              <a:rPr lang="en-US" sz="3600" b="1" dirty="0">
                <a:solidFill>
                  <a:srgbClr val="0033CC"/>
                </a:solidFill>
                <a:latin typeface="Century Gothic" pitchFamily="34" charset="0"/>
              </a:rPr>
              <a:t>and </a:t>
            </a:r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Range?</a:t>
            </a:r>
            <a:endParaRPr lang="en-US" sz="36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0" y="1981200"/>
            <a:ext cx="2362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751128"/>
                </a:solidFill>
                <a:latin typeface="Century Gothic" pitchFamily="34" charset="0"/>
              </a:rPr>
              <a:t>Domain:  </a:t>
            </a:r>
          </a:p>
          <a:p>
            <a:pPr>
              <a:spcBef>
                <a:spcPct val="50000"/>
              </a:spcBef>
            </a:pPr>
            <a:endParaRPr lang="en-US" sz="4000" b="1" dirty="0" smtClean="0">
              <a:solidFill>
                <a:srgbClr val="751128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751128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751128"/>
                </a:solidFill>
                <a:latin typeface="Century Gothic" pitchFamily="34" charset="0"/>
              </a:rPr>
              <a:t>Range</a:t>
            </a:r>
            <a:r>
              <a:rPr lang="en-US" sz="4000" b="1" dirty="0">
                <a:solidFill>
                  <a:srgbClr val="751128"/>
                </a:solidFill>
                <a:latin typeface="Century Gothic" pitchFamily="34" charset="0"/>
              </a:rPr>
              <a:t>:</a:t>
            </a:r>
            <a:endParaRPr lang="en-US" sz="4000" b="1" dirty="0">
              <a:solidFill>
                <a:srgbClr val="751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0" y="2819400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751128"/>
                </a:solidFill>
                <a:latin typeface="Century Gothic" pitchFamily="34" charset="0"/>
              </a:rPr>
              <a:t>{0, 1, 2, 3, 4}</a:t>
            </a:r>
            <a:endParaRPr lang="en-US" sz="4000" b="1" dirty="0">
              <a:solidFill>
                <a:srgbClr val="751128"/>
              </a:solidFill>
              <a:latin typeface="Century Gothic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5546725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{</a:t>
            </a:r>
            <a:r>
              <a:rPr lang="en-US" sz="4000" b="1" dirty="0">
                <a:solidFill>
                  <a:srgbClr val="751128"/>
                </a:solidFill>
                <a:latin typeface="Century Gothic" pitchFamily="34" charset="0"/>
              </a:rPr>
              <a:t>1, </a:t>
            </a:r>
            <a:r>
              <a:rPr lang="en-US" sz="4000" b="1" dirty="0" smtClean="0">
                <a:solidFill>
                  <a:srgbClr val="751128"/>
                </a:solidFill>
                <a:latin typeface="Century Gothic" pitchFamily="34" charset="0"/>
              </a:rPr>
              <a:t>2, 4, 8, 16</a:t>
            </a:r>
            <a:r>
              <a:rPr lang="en-US" sz="4000" b="1" dirty="0" smtClean="0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}</a:t>
            </a:r>
            <a:endParaRPr lang="en-US" sz="4000" b="1" dirty="0">
              <a:solidFill>
                <a:srgbClr val="751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6" t="24051" r="25577" b="10102"/>
          <a:stretch/>
        </p:blipFill>
        <p:spPr bwMode="auto">
          <a:xfrm>
            <a:off x="3581400" y="1367448"/>
            <a:ext cx="5185062" cy="48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93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33CC"/>
                </a:solidFill>
                <a:latin typeface="Century Gothic" pitchFamily="34" charset="0"/>
              </a:rPr>
              <a:t>3</a:t>
            </a:r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. What are the Domain </a:t>
            </a:r>
            <a:r>
              <a:rPr lang="en-US" sz="3600" b="1" dirty="0">
                <a:solidFill>
                  <a:srgbClr val="0033CC"/>
                </a:solidFill>
                <a:latin typeface="Century Gothic" pitchFamily="34" charset="0"/>
              </a:rPr>
              <a:t>and </a:t>
            </a:r>
            <a:r>
              <a:rPr lang="en-US" sz="3600" b="1" dirty="0" smtClean="0">
                <a:solidFill>
                  <a:srgbClr val="0033CC"/>
                </a:solidFill>
                <a:latin typeface="Century Gothic" pitchFamily="34" charset="0"/>
              </a:rPr>
              <a:t>Range?</a:t>
            </a:r>
            <a:endParaRPr lang="en-US" sz="3600" b="1" dirty="0">
              <a:solidFill>
                <a:srgbClr val="0033CC"/>
              </a:solidFill>
              <a:latin typeface="Century Gothic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0" y="1981200"/>
            <a:ext cx="2362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751128"/>
                </a:solidFill>
                <a:latin typeface="Century Gothic" pitchFamily="34" charset="0"/>
              </a:rPr>
              <a:t>Domain:  </a:t>
            </a:r>
          </a:p>
          <a:p>
            <a:pPr>
              <a:spcBef>
                <a:spcPct val="50000"/>
              </a:spcBef>
            </a:pPr>
            <a:endParaRPr lang="en-US" sz="4000" b="1" dirty="0" smtClean="0">
              <a:solidFill>
                <a:srgbClr val="751128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751128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751128"/>
                </a:solidFill>
                <a:latin typeface="Century Gothic" pitchFamily="34" charset="0"/>
              </a:rPr>
              <a:t>Range</a:t>
            </a:r>
            <a:r>
              <a:rPr lang="en-US" sz="4000" b="1" dirty="0">
                <a:solidFill>
                  <a:srgbClr val="751128"/>
                </a:solidFill>
                <a:latin typeface="Century Gothic" pitchFamily="34" charset="0"/>
              </a:rPr>
              <a:t>:</a:t>
            </a:r>
            <a:endParaRPr lang="en-US" sz="4000" b="1" dirty="0">
              <a:solidFill>
                <a:srgbClr val="751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0" y="2819400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All Reals </a:t>
            </a:r>
            <a:endParaRPr lang="en-US" sz="4000" b="1" dirty="0">
              <a:solidFill>
                <a:srgbClr val="751128"/>
              </a:solidFill>
              <a:latin typeface="Century Gothic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5546725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544638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116138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687638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751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All Reals</a:t>
            </a:r>
            <a:endParaRPr lang="en-US" sz="4000" b="1" dirty="0">
              <a:solidFill>
                <a:srgbClr val="751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6" t="40701" r="32269" b="19077"/>
          <a:stretch/>
        </p:blipFill>
        <p:spPr bwMode="auto">
          <a:xfrm>
            <a:off x="3888259" y="1691608"/>
            <a:ext cx="4810606" cy="4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25938"/>
              </p:ext>
            </p:extLst>
          </p:nvPr>
        </p:nvGraphicFramePr>
        <p:xfrm>
          <a:off x="2362200" y="2973957"/>
          <a:ext cx="1526060" cy="597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200" y="2973957"/>
                        <a:ext cx="1526060" cy="597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533705"/>
              </p:ext>
            </p:extLst>
          </p:nvPr>
        </p:nvGraphicFramePr>
        <p:xfrm>
          <a:off x="2359740" y="5651246"/>
          <a:ext cx="1526060" cy="597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9740" y="5651246"/>
                        <a:ext cx="1526060" cy="597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2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Function form of an equation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229600" cy="49831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600" dirty="0" smtClean="0"/>
              <a:t>Function Notation is </a:t>
            </a:r>
            <a:r>
              <a:rPr lang="en-US" sz="3600" b="1" dirty="0" smtClean="0"/>
              <a:t>a way to name </a:t>
            </a:r>
            <a:r>
              <a:rPr lang="en-US" sz="3600" b="1" dirty="0"/>
              <a:t>a </a:t>
            </a:r>
            <a:r>
              <a:rPr lang="en-US" sz="3600" b="1" dirty="0" smtClean="0"/>
              <a:t>function.</a:t>
            </a:r>
            <a:r>
              <a:rPr lang="en-US" sz="3600" dirty="0" smtClean="0"/>
              <a:t>  It is pronounced</a:t>
            </a:r>
            <a:r>
              <a:rPr lang="en-US" sz="3600" b="1" dirty="0" smtClean="0"/>
              <a:t> </a:t>
            </a:r>
            <a:r>
              <a:rPr lang="en-US" sz="3600" b="1" u="sng" dirty="0"/>
              <a:t>“f of x”</a:t>
            </a:r>
            <a:r>
              <a:rPr lang="en-US" sz="3600" b="1" dirty="0"/>
              <a:t> </a:t>
            </a:r>
          </a:p>
          <a:p>
            <a:pPr marL="609600" indent="-609600"/>
            <a:endParaRPr lang="en-US" sz="3600" dirty="0" smtClean="0"/>
          </a:p>
          <a:p>
            <a:pPr marL="609600" indent="-609600"/>
            <a:endParaRPr lang="en-US" sz="3600" dirty="0"/>
          </a:p>
          <a:p>
            <a:pPr marL="609600" indent="-609600"/>
            <a:r>
              <a:rPr lang="en-US" sz="3600" dirty="0"/>
              <a:t>f(x) is a fancy way of writing </a:t>
            </a:r>
            <a:r>
              <a:rPr lang="en-US" sz="3600" b="1" u="sng" dirty="0"/>
              <a:t>“y”</a:t>
            </a:r>
            <a:r>
              <a:rPr lang="en-US" sz="3600" dirty="0"/>
              <a:t> in an </a:t>
            </a:r>
            <a:r>
              <a:rPr lang="en-US" sz="3600" b="1" u="sng" dirty="0"/>
              <a:t>equation</a:t>
            </a:r>
            <a:r>
              <a:rPr lang="en-US" sz="3600" b="1" dirty="0"/>
              <a:t>.</a:t>
            </a:r>
          </a:p>
          <a:p>
            <a:pPr marL="609600" indent="-609600"/>
            <a:endParaRPr lang="en-US" sz="3600" dirty="0" smtClean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9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09601"/>
            <a:ext cx="8839200" cy="2438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Functions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419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If you are given a value of x and looking for f(x) or the y – value.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1</a:t>
            </a:r>
            <a:r>
              <a:rPr lang="en-US" b="1" dirty="0" smtClean="0">
                <a:solidFill>
                  <a:srgbClr val="0033CC"/>
                </a:solidFill>
              </a:rPr>
              <a:t>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762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/>
              <a:t>f(x) = 2x – 3 when x = </a:t>
            </a:r>
            <a:r>
              <a:rPr lang="en-US" sz="4000" b="1" dirty="0">
                <a:solidFill>
                  <a:srgbClr val="CC3300"/>
                </a:solidFill>
              </a:rPr>
              <a:t>-2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33400" y="36576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f(-2) = </a:t>
            </a:r>
            <a:r>
              <a:rPr lang="en-US" sz="5000" b="1">
                <a:solidFill>
                  <a:srgbClr val="0033CC"/>
                </a:solidFill>
              </a:rPr>
              <a:t>- 4 – 3 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33400" y="46482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f(-2) = </a:t>
            </a:r>
            <a:r>
              <a:rPr lang="en-US" sz="5000" b="1">
                <a:solidFill>
                  <a:srgbClr val="0033CC"/>
                </a:solidFill>
              </a:rPr>
              <a:t>- 7</a:t>
            </a:r>
          </a:p>
        </p:txBody>
      </p:sp>
      <p:grpSp>
        <p:nvGrpSpPr>
          <p:cNvPr id="86025" name="Group 9"/>
          <p:cNvGrpSpPr>
            <a:grpSpLocks/>
          </p:cNvGrpSpPr>
          <p:nvPr/>
        </p:nvGrpSpPr>
        <p:grpSpPr bwMode="auto">
          <a:xfrm>
            <a:off x="457200" y="1295400"/>
            <a:ext cx="7772400" cy="2057400"/>
            <a:chOff x="288" y="816"/>
            <a:chExt cx="4896" cy="1296"/>
          </a:xfrm>
        </p:grpSpPr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288" y="1632"/>
              <a:ext cx="1152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2880" y="816"/>
              <a:ext cx="2304" cy="768"/>
            </a:xfrm>
            <a:prstGeom prst="wedgeRectCallout">
              <a:avLst>
                <a:gd name="adj1" fmla="val -146657"/>
                <a:gd name="adj2" fmla="val 64972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en-US" sz="2800" b="1">
                  <a:latin typeface="Century Gothic" pitchFamily="34" charset="0"/>
                </a:rPr>
                <a:t>Tell me what you get when x is -2.</a:t>
              </a:r>
            </a:p>
          </p:txBody>
        </p:sp>
      </p:grp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57200" y="2514600"/>
            <a:ext cx="5562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f(-2) = </a:t>
            </a:r>
            <a:r>
              <a:rPr lang="en-US" sz="5000" b="1">
                <a:solidFill>
                  <a:srgbClr val="0033CC"/>
                </a:solidFill>
              </a:rPr>
              <a:t>2(</a:t>
            </a:r>
            <a:r>
              <a:rPr lang="en-US" sz="5000" b="1">
                <a:solidFill>
                  <a:srgbClr val="CC3300"/>
                </a:solidFill>
              </a:rPr>
              <a:t>-2</a:t>
            </a:r>
            <a:r>
              <a:rPr lang="en-US" sz="5000" b="1">
                <a:solidFill>
                  <a:srgbClr val="0033CC"/>
                </a:solidFill>
              </a:rPr>
              <a:t>) – 3</a:t>
            </a:r>
          </a:p>
        </p:txBody>
      </p:sp>
    </p:spTree>
    <p:extLst>
      <p:ext uri="{BB962C8B-B14F-4D97-AF65-F5344CB8AC3E}">
        <p14:creationId xmlns:p14="http://schemas.microsoft.com/office/powerpoint/2010/main" val="37275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/>
      <p:bldP spid="86022" grpId="0" build="p"/>
      <p:bldP spid="860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2</a:t>
            </a:r>
            <a:r>
              <a:rPr lang="en-US" b="1" dirty="0" smtClean="0">
                <a:solidFill>
                  <a:srgbClr val="0033CC"/>
                </a:solidFill>
              </a:rPr>
              <a:t>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762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/>
              <a:t>f(x) = </a:t>
            </a:r>
            <a:r>
              <a:rPr lang="en-US" sz="4000" b="1" dirty="0" smtClean="0"/>
              <a:t>32(2)</a:t>
            </a:r>
            <a:r>
              <a:rPr lang="en-US" sz="4000" b="1" baseline="30000" dirty="0" smtClean="0"/>
              <a:t>x</a:t>
            </a:r>
            <a:r>
              <a:rPr lang="en-US" sz="4000" b="1" dirty="0" smtClean="0"/>
              <a:t> </a:t>
            </a:r>
            <a:r>
              <a:rPr lang="en-US" sz="4000" b="1" dirty="0"/>
              <a:t>when x = </a:t>
            </a:r>
            <a:r>
              <a:rPr lang="en-US" sz="4000" b="1" dirty="0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57200" y="3563815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/>
              <a:t>f(3) = </a:t>
            </a:r>
            <a:r>
              <a:rPr lang="en-US" sz="5000" b="1" dirty="0" smtClean="0">
                <a:solidFill>
                  <a:srgbClr val="0033CC"/>
                </a:solidFill>
              </a:rPr>
              <a:t>256</a:t>
            </a:r>
            <a:endParaRPr lang="en-US" sz="5000" b="1" dirty="0">
              <a:solidFill>
                <a:srgbClr val="0033CC"/>
              </a:solidFill>
            </a:endParaRPr>
          </a:p>
        </p:txBody>
      </p:sp>
      <p:grpSp>
        <p:nvGrpSpPr>
          <p:cNvPr id="96263" name="Group 7"/>
          <p:cNvGrpSpPr>
            <a:grpSpLocks/>
          </p:cNvGrpSpPr>
          <p:nvPr/>
        </p:nvGrpSpPr>
        <p:grpSpPr bwMode="auto">
          <a:xfrm>
            <a:off x="457200" y="1295400"/>
            <a:ext cx="7772400" cy="2057400"/>
            <a:chOff x="288" y="816"/>
            <a:chExt cx="4896" cy="1296"/>
          </a:xfrm>
        </p:grpSpPr>
        <p:sp>
          <p:nvSpPr>
            <p:cNvPr id="96264" name="Rectangle 8"/>
            <p:cNvSpPr>
              <a:spLocks noChangeArrowheads="1"/>
            </p:cNvSpPr>
            <p:nvPr/>
          </p:nvSpPr>
          <p:spPr bwMode="auto">
            <a:xfrm>
              <a:off x="288" y="1632"/>
              <a:ext cx="1152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5" name="AutoShape 9"/>
            <p:cNvSpPr>
              <a:spLocks noChangeArrowheads="1"/>
            </p:cNvSpPr>
            <p:nvPr/>
          </p:nvSpPr>
          <p:spPr bwMode="auto">
            <a:xfrm>
              <a:off x="2880" y="816"/>
              <a:ext cx="2304" cy="768"/>
            </a:xfrm>
            <a:prstGeom prst="wedgeRectCallout">
              <a:avLst>
                <a:gd name="adj1" fmla="val -146657"/>
                <a:gd name="adj2" fmla="val 64972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en-US" sz="2800" b="1">
                  <a:latin typeface="Century Gothic" pitchFamily="34" charset="0"/>
                </a:rPr>
                <a:t>Tell me what you get when x is 3.</a:t>
              </a:r>
            </a:p>
          </p:txBody>
        </p:sp>
      </p:grp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57200" y="2514600"/>
            <a:ext cx="5562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/>
              <a:t>f(3) = </a:t>
            </a:r>
            <a:r>
              <a:rPr lang="en-US" sz="5000" b="1" dirty="0" smtClean="0">
                <a:solidFill>
                  <a:srgbClr val="0033CC"/>
                </a:solidFill>
              </a:rPr>
              <a:t>32(2)</a:t>
            </a:r>
            <a:r>
              <a:rPr lang="en-US" sz="5000" b="1" baseline="30000" dirty="0" smtClean="0">
                <a:solidFill>
                  <a:srgbClr val="0033CC"/>
                </a:solidFill>
              </a:rPr>
              <a:t>3</a:t>
            </a:r>
            <a:endParaRPr lang="en-US" sz="5000" b="1" baseline="30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build="p"/>
      <p:bldP spid="9626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3</a:t>
            </a:r>
            <a:r>
              <a:rPr lang="en-US" b="1" dirty="0" smtClean="0">
                <a:solidFill>
                  <a:srgbClr val="0033CC"/>
                </a:solidFill>
              </a:rPr>
              <a:t>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447800"/>
            <a:ext cx="8229600" cy="8382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/>
              <a:t>f(x) = x</a:t>
            </a:r>
            <a:r>
              <a:rPr lang="en-US" sz="4000" b="1" baseline="30000" dirty="0"/>
              <a:t>2</a:t>
            </a:r>
            <a:r>
              <a:rPr lang="en-US" sz="4000" b="1" dirty="0"/>
              <a:t> – 2x + 3 </a:t>
            </a:r>
            <a:r>
              <a:rPr lang="en-US" sz="4000" b="1" dirty="0" smtClean="0"/>
              <a:t>find f(</a:t>
            </a:r>
            <a:r>
              <a:rPr lang="en-US" sz="4000" b="1" dirty="0" smtClean="0">
                <a:solidFill>
                  <a:srgbClr val="CC3300"/>
                </a:solidFill>
              </a:rPr>
              <a:t>-3</a:t>
            </a:r>
            <a:r>
              <a:rPr lang="en-US" sz="4000" b="1" dirty="0" smtClean="0"/>
              <a:t>) </a:t>
            </a:r>
            <a:endParaRPr lang="en-US" sz="4400" dirty="0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85800" y="34290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f(-3) =  </a:t>
            </a:r>
            <a:r>
              <a:rPr lang="en-US" sz="5000" b="1">
                <a:solidFill>
                  <a:srgbClr val="0033CC"/>
                </a:solidFill>
              </a:rPr>
              <a:t>9 + 6 + 3</a:t>
            </a:r>
            <a:endParaRPr lang="en-US" sz="5000" b="1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85800" y="45720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f(-3) =  </a:t>
            </a:r>
            <a:r>
              <a:rPr lang="en-US" sz="5000" b="1">
                <a:solidFill>
                  <a:srgbClr val="0033CC"/>
                </a:solidFill>
              </a:rPr>
              <a:t>18</a:t>
            </a:r>
          </a:p>
        </p:txBody>
      </p:sp>
      <p:grpSp>
        <p:nvGrpSpPr>
          <p:cNvPr id="87047" name="Group 7"/>
          <p:cNvGrpSpPr>
            <a:grpSpLocks/>
          </p:cNvGrpSpPr>
          <p:nvPr/>
        </p:nvGrpSpPr>
        <p:grpSpPr bwMode="auto">
          <a:xfrm>
            <a:off x="711200" y="1219200"/>
            <a:ext cx="7594600" cy="2057400"/>
            <a:chOff x="288" y="816"/>
            <a:chExt cx="4784" cy="1296"/>
          </a:xfrm>
        </p:grpSpPr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288" y="1632"/>
              <a:ext cx="1152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9" name="AutoShape 9"/>
            <p:cNvSpPr>
              <a:spLocks noChangeArrowheads="1"/>
            </p:cNvSpPr>
            <p:nvPr/>
          </p:nvSpPr>
          <p:spPr bwMode="auto">
            <a:xfrm>
              <a:off x="2768" y="816"/>
              <a:ext cx="2304" cy="768"/>
            </a:xfrm>
            <a:prstGeom prst="wedgeRectCallout">
              <a:avLst>
                <a:gd name="adj1" fmla="val -146657"/>
                <a:gd name="adj2" fmla="val 64972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en-US" sz="2800" b="1" dirty="0">
                  <a:latin typeface="Century Gothic" pitchFamily="34" charset="0"/>
                </a:rPr>
                <a:t>Tell me what you get when x is -3.</a:t>
              </a:r>
            </a:p>
          </p:txBody>
        </p:sp>
      </p:grp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81000" y="2514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/>
              <a:t>f(-3) = </a:t>
            </a:r>
            <a:r>
              <a:rPr lang="en-US" sz="5000" b="1">
                <a:solidFill>
                  <a:srgbClr val="0033CC"/>
                </a:solidFill>
              </a:rPr>
              <a:t>(</a:t>
            </a:r>
            <a:r>
              <a:rPr lang="en-US" sz="5000" b="1">
                <a:solidFill>
                  <a:srgbClr val="CC3300"/>
                </a:solidFill>
              </a:rPr>
              <a:t>-3</a:t>
            </a:r>
            <a:r>
              <a:rPr lang="en-US" sz="5000" b="1">
                <a:solidFill>
                  <a:srgbClr val="0033CC"/>
                </a:solidFill>
              </a:rPr>
              <a:t>)</a:t>
            </a:r>
            <a:r>
              <a:rPr lang="en-US" sz="5000" b="1" baseline="30000">
                <a:solidFill>
                  <a:srgbClr val="0033CC"/>
                </a:solidFill>
              </a:rPr>
              <a:t>2</a:t>
            </a:r>
            <a:r>
              <a:rPr lang="en-US" sz="5000" b="1">
                <a:solidFill>
                  <a:srgbClr val="0033CC"/>
                </a:solidFill>
              </a:rPr>
              <a:t> – 2(</a:t>
            </a:r>
            <a:r>
              <a:rPr lang="en-US" sz="5000" b="1">
                <a:solidFill>
                  <a:srgbClr val="CC3300"/>
                </a:solidFill>
              </a:rPr>
              <a:t>-3</a:t>
            </a:r>
            <a:r>
              <a:rPr lang="en-US" sz="5000" b="1">
                <a:solidFill>
                  <a:srgbClr val="0033CC"/>
                </a:solidFill>
              </a:rPr>
              <a:t>) + 3</a:t>
            </a:r>
            <a:endParaRPr lang="en-US" sz="5000" b="1"/>
          </a:p>
        </p:txBody>
      </p:sp>
    </p:spTree>
    <p:extLst>
      <p:ext uri="{BB962C8B-B14F-4D97-AF65-F5344CB8AC3E}">
        <p14:creationId xmlns:p14="http://schemas.microsoft.com/office/powerpoint/2010/main" val="79286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4</a:t>
            </a:r>
            <a:r>
              <a:rPr lang="en-US" b="1" dirty="0" smtClean="0">
                <a:solidFill>
                  <a:srgbClr val="0033CC"/>
                </a:solidFill>
              </a:rPr>
              <a:t>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7620000" cy="8382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/>
              <a:t>f(x) = </a:t>
            </a:r>
            <a:r>
              <a:rPr lang="en-US" sz="4000" b="1" dirty="0" smtClean="0"/>
              <a:t>3x + 1 find f(</a:t>
            </a:r>
            <a:r>
              <a:rPr lang="en-US" sz="4000" b="1" dirty="0" smtClean="0">
                <a:solidFill>
                  <a:srgbClr val="CC3300"/>
                </a:solidFill>
              </a:rPr>
              <a:t>3</a:t>
            </a:r>
            <a:r>
              <a:rPr lang="en-US" sz="4000" b="1" dirty="0" smtClean="0"/>
              <a:t>)</a:t>
            </a:r>
            <a:endParaRPr lang="en-US" sz="4400" dirty="0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609600" y="36576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f(3) </a:t>
            </a:r>
            <a:r>
              <a:rPr lang="en-US" sz="5000" b="1" dirty="0"/>
              <a:t>=  </a:t>
            </a:r>
            <a:r>
              <a:rPr lang="en-US" sz="5000" b="1" dirty="0" smtClean="0">
                <a:solidFill>
                  <a:srgbClr val="0033CC"/>
                </a:solidFill>
              </a:rPr>
              <a:t>10</a:t>
            </a:r>
            <a:endParaRPr lang="en-US" sz="5000" b="1" dirty="0">
              <a:solidFill>
                <a:srgbClr val="0033CC"/>
              </a:solidFill>
            </a:endParaRPr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457200" y="1219200"/>
            <a:ext cx="7772400" cy="2133600"/>
            <a:chOff x="288" y="768"/>
            <a:chExt cx="4896" cy="1344"/>
          </a:xfrm>
        </p:grpSpPr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288" y="1632"/>
              <a:ext cx="1152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AutoShape 9"/>
            <p:cNvSpPr>
              <a:spLocks noChangeArrowheads="1"/>
            </p:cNvSpPr>
            <p:nvPr/>
          </p:nvSpPr>
          <p:spPr bwMode="auto">
            <a:xfrm>
              <a:off x="2880" y="768"/>
              <a:ext cx="2304" cy="768"/>
            </a:xfrm>
            <a:prstGeom prst="wedgeRectCallout">
              <a:avLst>
                <a:gd name="adj1" fmla="val -146657"/>
                <a:gd name="adj2" fmla="val 64972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en-US" sz="2800" b="1" dirty="0">
                  <a:latin typeface="Century Gothic" pitchFamily="34" charset="0"/>
                </a:rPr>
                <a:t>Tell me what you get when x is </a:t>
              </a:r>
              <a:r>
                <a:rPr lang="en-US" sz="2800" b="1" dirty="0" smtClean="0">
                  <a:latin typeface="Century Gothic" pitchFamily="34" charset="0"/>
                </a:rPr>
                <a:t>3.</a:t>
              </a:r>
              <a:endParaRPr lang="en-US" sz="2800" b="1" dirty="0">
                <a:latin typeface="Century Gothic" pitchFamily="34" charset="0"/>
              </a:endParaRPr>
            </a:p>
          </p:txBody>
        </p:sp>
      </p:grp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09600" y="2514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f(3) </a:t>
            </a:r>
            <a:r>
              <a:rPr lang="en-US" sz="5000" b="1" dirty="0"/>
              <a:t>= </a:t>
            </a:r>
            <a:r>
              <a:rPr lang="en-US" sz="5000" b="1" dirty="0" smtClean="0"/>
              <a:t>3(3) + 1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3676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609601"/>
            <a:ext cx="8839200" cy="24384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Functions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419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If you are given f(x) or the y – value and looking for x.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</a:rPr>
              <a:t>1. Evaluating </a:t>
            </a:r>
            <a:r>
              <a:rPr lang="en-US" b="1" dirty="0">
                <a:solidFill>
                  <a:srgbClr val="0033CC"/>
                </a:solidFill>
              </a:rPr>
              <a:t>a function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8534400" cy="8382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/>
              <a:t>f(x) = 6</a:t>
            </a:r>
            <a:r>
              <a:rPr lang="en-US" sz="4000" b="1" dirty="0" smtClean="0"/>
              <a:t>x + 4      Find x if f(x)= 16.</a:t>
            </a:r>
            <a:endParaRPr lang="en-US" sz="4400" dirty="0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609600" y="36576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12 </a:t>
            </a:r>
            <a:r>
              <a:rPr lang="en-US" sz="5000" b="1" dirty="0"/>
              <a:t>= </a:t>
            </a:r>
            <a:r>
              <a:rPr lang="en-US" sz="5000" b="1" dirty="0" smtClean="0"/>
              <a:t>6x</a:t>
            </a:r>
            <a:endParaRPr lang="en-US" sz="5000" b="1" dirty="0">
              <a:solidFill>
                <a:srgbClr val="0033CC"/>
              </a:solidFill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09600" y="2514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5000" b="1" dirty="0" smtClean="0"/>
              <a:t>16 </a:t>
            </a:r>
            <a:r>
              <a:rPr lang="en-US" sz="5000" b="1" dirty="0"/>
              <a:t>= </a:t>
            </a:r>
            <a:r>
              <a:rPr lang="en-US" sz="5000" b="1" dirty="0" smtClean="0"/>
              <a:t>6x + 4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7244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 = x so x = 2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467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Century Gothic</vt:lpstr>
      <vt:lpstr>Comic Sans MS</vt:lpstr>
      <vt:lpstr>Georgia</vt:lpstr>
      <vt:lpstr>Tw Cen MT</vt:lpstr>
      <vt:lpstr>Wingdings 2</vt:lpstr>
      <vt:lpstr>iRespondGraphMaster</vt:lpstr>
      <vt:lpstr>Urban</vt:lpstr>
      <vt:lpstr>iRespondQuestionMaster</vt:lpstr>
      <vt:lpstr>Worksheet</vt:lpstr>
      <vt:lpstr>Equation</vt:lpstr>
      <vt:lpstr>Function Notation</vt:lpstr>
      <vt:lpstr>Function form of an equation</vt:lpstr>
      <vt:lpstr>Evaluating Functions</vt:lpstr>
      <vt:lpstr>1. Evaluating a function</vt:lpstr>
      <vt:lpstr>2. Evaluating a function</vt:lpstr>
      <vt:lpstr>3. Evaluating a function</vt:lpstr>
      <vt:lpstr>4. Evaluating a function</vt:lpstr>
      <vt:lpstr>Evaluating Functions</vt:lpstr>
      <vt:lpstr>1. Evaluating a function</vt:lpstr>
      <vt:lpstr>2. Evaluating a function</vt:lpstr>
      <vt:lpstr>Evaluating Functions</vt:lpstr>
      <vt:lpstr>   Evaluating a function</vt:lpstr>
      <vt:lpstr>Domain and Range</vt:lpstr>
      <vt:lpstr>1. What are the Domain and Range?</vt:lpstr>
      <vt:lpstr>2. What are the Domain and Range?</vt:lpstr>
      <vt:lpstr>3. What are the Domain and Range?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Jenna Fischer</cp:lastModifiedBy>
  <cp:revision>30</cp:revision>
  <dcterms:created xsi:type="dcterms:W3CDTF">2012-09-17T17:25:44Z</dcterms:created>
  <dcterms:modified xsi:type="dcterms:W3CDTF">2018-10-22T12:54:21Z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