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78" r:id="rId4"/>
    <p:sldId id="258" r:id="rId5"/>
    <p:sldId id="259" r:id="rId6"/>
    <p:sldId id="260" r:id="rId7"/>
    <p:sldId id="290" r:id="rId8"/>
    <p:sldId id="299" r:id="rId9"/>
    <p:sldId id="300" r:id="rId10"/>
    <p:sldId id="261" r:id="rId11"/>
    <p:sldId id="262" r:id="rId12"/>
    <p:sldId id="266" r:id="rId13"/>
    <p:sldId id="282" r:id="rId14"/>
    <p:sldId id="283" r:id="rId15"/>
    <p:sldId id="284" r:id="rId16"/>
    <p:sldId id="298" r:id="rId17"/>
    <p:sldId id="292" r:id="rId18"/>
    <p:sldId id="294" r:id="rId19"/>
    <p:sldId id="295" r:id="rId20"/>
    <p:sldId id="301" r:id="rId21"/>
    <p:sldId id="30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0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8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3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5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F1F45F1-677D-47E0-ABFF-0AC1B9A2667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45F1-677D-47E0-ABFF-0AC1B9A2667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45F1-677D-47E0-ABFF-0AC1B9A2667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45F1-677D-47E0-ABFF-0AC1B9A2667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1F45F1-677D-47E0-ABFF-0AC1B9A2667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F1F45F1-677D-47E0-ABFF-0AC1B9A2667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45F1-677D-47E0-ABFF-0AC1B9A2667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45F1-677D-47E0-ABFF-0AC1B9A2667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45F1-677D-47E0-ABFF-0AC1B9A2667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17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45F1-677D-47E0-ABFF-0AC1B9A2667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45F1-677D-47E0-ABFF-0AC1B9A2667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34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17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42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20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48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73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82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2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42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60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5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2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4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7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8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2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6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406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F1F45F1-677D-47E0-ABFF-0AC1B9A2667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0000"/>
                </a:solidFill>
              </a:rPr>
              <a:t>iRespond Question Master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A.) Response A</a:t>
            </a:r>
            <a:endParaRPr lang="en-US" sz="3200"/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B.) Response B</a:t>
            </a:r>
            <a:endParaRPr lang="en-US" sz="3200"/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C.) Response C</a:t>
            </a:r>
            <a:endParaRPr lang="en-US" sz="3200"/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D.) Response D</a:t>
            </a:r>
            <a:endParaRPr lang="en-US" sz="3200"/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E.) Response E</a:t>
            </a:r>
            <a:endParaRPr lang="en-US" sz="3200"/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6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609601"/>
            <a:ext cx="8839200" cy="24384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or Relation?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54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9878" y="1733320"/>
            <a:ext cx="263674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46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61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76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751128"/>
                </a:solidFill>
              </a:rPr>
              <a:t>Example </a:t>
            </a:r>
            <a:r>
              <a:rPr lang="en-US" sz="3000" b="1" dirty="0" smtClean="0">
                <a:solidFill>
                  <a:srgbClr val="751128"/>
                </a:solidFill>
              </a:rPr>
              <a:t>3:</a:t>
            </a:r>
            <a:endParaRPr lang="en-US" b="1" dirty="0">
              <a:solidFill>
                <a:srgbClr val="751128"/>
              </a:solidFill>
            </a:endParaRPr>
          </a:p>
        </p:txBody>
      </p:sp>
      <p:pic>
        <p:nvPicPr>
          <p:cNvPr id="95236" name="Picture 4" descr="int_alg_tut13exprob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47031"/>
            <a:ext cx="8001000" cy="356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343400" y="3237056"/>
            <a:ext cx="2819400" cy="11430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60543" y="5135940"/>
            <a:ext cx="39164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relation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304800" y="690196"/>
            <a:ext cx="76962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 pitchFamily="34" charset="0"/>
              </a:rPr>
              <a:t>Function or relation?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12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743200"/>
            <a:ext cx="5536406" cy="309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278296" y="1384039"/>
            <a:ext cx="7924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46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61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76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751128"/>
                </a:solidFill>
                <a:latin typeface="Century Gothic" pitchFamily="34" charset="0"/>
              </a:rPr>
              <a:t>Example 4</a:t>
            </a:r>
            <a:r>
              <a:rPr lang="en-US" sz="3200" b="1" dirty="0" smtClean="0">
                <a:solidFill>
                  <a:srgbClr val="751128"/>
                </a:solidFill>
                <a:latin typeface="Century Gothic" pitchFamily="34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sz="3200" i="1" dirty="0" smtClean="0">
                <a:latin typeface="Century Gothic" pitchFamily="34" charset="0"/>
              </a:rPr>
              <a:t>( </a:t>
            </a:r>
            <a:r>
              <a:rPr lang="en-US" sz="3200" i="1" dirty="0">
                <a:latin typeface="Century Gothic" pitchFamily="34" charset="0"/>
              </a:rPr>
              <a:t>x, y</a:t>
            </a:r>
            <a:r>
              <a:rPr lang="en-US" sz="3200" dirty="0">
                <a:latin typeface="Century Gothic" pitchFamily="34" charset="0"/>
              </a:rPr>
              <a:t>) = (</a:t>
            </a:r>
            <a:r>
              <a:rPr lang="en-US" sz="3200" i="1" dirty="0">
                <a:latin typeface="Century Gothic" pitchFamily="34" charset="0"/>
              </a:rPr>
              <a:t>student’s name, shirt color</a:t>
            </a:r>
            <a:r>
              <a:rPr lang="en-US" sz="3200" dirty="0">
                <a:latin typeface="Century Gothic" pitchFamily="34" charset="0"/>
              </a:rPr>
              <a:t>)</a:t>
            </a:r>
            <a:endParaRPr lang="en-US" sz="3200" dirty="0">
              <a:solidFill>
                <a:srgbClr val="751128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167" y="5410200"/>
            <a:ext cx="39036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function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304800" y="690196"/>
            <a:ext cx="76962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 pitchFamily="34" charset="0"/>
              </a:rPr>
              <a:t>Function or relation?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8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61192" y="1587787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46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61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76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751128"/>
                </a:solidFill>
                <a:latin typeface="Century Gothic" pitchFamily="34" charset="0"/>
              </a:rPr>
              <a:t>Example </a:t>
            </a:r>
            <a:r>
              <a:rPr lang="en-US" sz="3200" b="1" dirty="0" smtClean="0">
                <a:solidFill>
                  <a:srgbClr val="751128"/>
                </a:solidFill>
                <a:latin typeface="Century Gothic" pitchFamily="34" charset="0"/>
              </a:rPr>
              <a:t>5:</a:t>
            </a:r>
            <a:r>
              <a:rPr lang="en-US" sz="3200" dirty="0" smtClean="0">
                <a:solidFill>
                  <a:srgbClr val="751128"/>
                </a:solidFill>
                <a:latin typeface="Century Gothic" pitchFamily="34" charset="0"/>
              </a:rPr>
              <a:t> Red Graph</a:t>
            </a:r>
            <a:endParaRPr lang="en-US" sz="3200" dirty="0">
              <a:solidFill>
                <a:srgbClr val="751128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35" y="2743200"/>
            <a:ext cx="39164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relation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304800" y="690196"/>
            <a:ext cx="76962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 pitchFamily="34" charset="0"/>
              </a:rPr>
              <a:t>Function or relation?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Century Gothic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/>
          <a:srcRect r="8424"/>
          <a:stretch/>
        </p:blipFill>
        <p:spPr bwMode="auto">
          <a:xfrm>
            <a:off x="4614972" y="2172562"/>
            <a:ext cx="4495898" cy="459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013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228600" y="1414553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46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61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76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751128"/>
                </a:solidFill>
                <a:latin typeface="Century Gothic" pitchFamily="34" charset="0"/>
              </a:rPr>
              <a:t>Example </a:t>
            </a:r>
            <a:r>
              <a:rPr lang="en-US" sz="3200" b="1" dirty="0" smtClean="0">
                <a:solidFill>
                  <a:srgbClr val="751128"/>
                </a:solidFill>
                <a:latin typeface="Century Gothic" pitchFamily="34" charset="0"/>
              </a:rPr>
              <a:t>6:</a:t>
            </a:r>
            <a:endParaRPr lang="en-US" sz="3200" b="1" dirty="0">
              <a:solidFill>
                <a:srgbClr val="751128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5383" y="5029200"/>
            <a:ext cx="39036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function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311426" y="602040"/>
            <a:ext cx="72390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 pitchFamily="34" charset="0"/>
              </a:rPr>
              <a:t>Function or relation?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4330" y="1905000"/>
            <a:ext cx="14979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Jacob</a:t>
            </a:r>
          </a:p>
          <a:p>
            <a:r>
              <a:rPr lang="en-US" sz="3600" dirty="0" smtClean="0"/>
              <a:t>Angela</a:t>
            </a:r>
          </a:p>
          <a:p>
            <a:r>
              <a:rPr lang="en-US" sz="3600" dirty="0" smtClean="0"/>
              <a:t>Nick</a:t>
            </a:r>
          </a:p>
          <a:p>
            <a:r>
              <a:rPr lang="en-US" sz="3600" dirty="0" smtClean="0"/>
              <a:t>Greg</a:t>
            </a:r>
          </a:p>
          <a:p>
            <a:r>
              <a:rPr lang="en-US" sz="3600" dirty="0" err="1" smtClean="0"/>
              <a:t>Tayla</a:t>
            </a:r>
            <a:endParaRPr lang="en-US" sz="3600" dirty="0" smtClean="0"/>
          </a:p>
          <a:p>
            <a:r>
              <a:rPr lang="en-US" sz="3600" dirty="0" smtClean="0"/>
              <a:t>Trevor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199" y="2514600"/>
            <a:ext cx="14061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Honda</a:t>
            </a:r>
          </a:p>
          <a:p>
            <a:r>
              <a:rPr lang="en-US" sz="3600" dirty="0" smtClean="0"/>
              <a:t>Toyota</a:t>
            </a:r>
          </a:p>
          <a:p>
            <a:r>
              <a:rPr lang="en-US" sz="3600" dirty="0" smtClean="0"/>
              <a:t>Ford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429000" y="2209800"/>
            <a:ext cx="1981199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52241" y="2819400"/>
            <a:ext cx="1734159" cy="6095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352800" y="2895600"/>
            <a:ext cx="2057399" cy="4961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29001" y="3886200"/>
            <a:ext cx="2057399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429000" y="2895600"/>
            <a:ext cx="1981199" cy="16002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505200" y="3428999"/>
            <a:ext cx="1981199" cy="16002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7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90500" y="1885796"/>
            <a:ext cx="7924800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46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61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76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751128"/>
                </a:solidFill>
                <a:latin typeface="Century Gothic" pitchFamily="34" charset="0"/>
              </a:rPr>
              <a:t>Example </a:t>
            </a:r>
            <a:r>
              <a:rPr lang="en-US" sz="3200" b="1" dirty="0" smtClean="0">
                <a:solidFill>
                  <a:srgbClr val="751128"/>
                </a:solidFill>
                <a:latin typeface="Century Gothic" pitchFamily="34" charset="0"/>
              </a:rPr>
              <a:t>7:</a:t>
            </a:r>
          </a:p>
          <a:p>
            <a:pPr>
              <a:spcBef>
                <a:spcPct val="50000"/>
              </a:spcBef>
            </a:pPr>
            <a:r>
              <a:rPr lang="en-US" sz="3400" b="1" dirty="0" smtClean="0">
                <a:solidFill>
                  <a:srgbClr val="751128"/>
                </a:solidFill>
                <a:latin typeface="Century Gothic" pitchFamily="34" charset="0"/>
              </a:rPr>
              <a:t>{(4, – 5), (1, 3), (0, 7), (6, 9), (1, – 3)}  </a:t>
            </a:r>
            <a:endParaRPr lang="en-US" sz="3400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4495800"/>
            <a:ext cx="39164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relation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304800" y="690196"/>
            <a:ext cx="76962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 pitchFamily="34" charset="0"/>
              </a:rPr>
              <a:t>Function or relation?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4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228600" y="1524000"/>
            <a:ext cx="2514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46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61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76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751128"/>
                </a:solidFill>
              </a:rPr>
              <a:t>Example </a:t>
            </a:r>
            <a:r>
              <a:rPr lang="en-US" sz="3000" b="1" dirty="0" smtClean="0">
                <a:solidFill>
                  <a:srgbClr val="751128"/>
                </a:solidFill>
              </a:rPr>
              <a:t>8:</a:t>
            </a:r>
            <a:endParaRPr lang="en-US" b="1" dirty="0">
              <a:solidFill>
                <a:srgbClr val="75112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0543" y="5135940"/>
            <a:ext cx="39164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relation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304800" y="690196"/>
            <a:ext cx="76962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 pitchFamily="34" charset="0"/>
              </a:rPr>
              <a:t>Function or relation?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43100"/>
            <a:ext cx="5486400" cy="349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9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99787" y="1509271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46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61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76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751128"/>
                </a:solidFill>
                <a:latin typeface="Century Gothic" pitchFamily="34" charset="0"/>
              </a:rPr>
              <a:t>Example </a:t>
            </a:r>
            <a:r>
              <a:rPr lang="en-US" sz="3200" b="1" dirty="0" smtClean="0">
                <a:solidFill>
                  <a:srgbClr val="751128"/>
                </a:solidFill>
                <a:latin typeface="Century Gothic" pitchFamily="34" charset="0"/>
              </a:rPr>
              <a:t>9:</a:t>
            </a:r>
            <a:endParaRPr lang="en-US" sz="3200" b="1" dirty="0">
              <a:solidFill>
                <a:srgbClr val="751128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4953000"/>
            <a:ext cx="39036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function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311426" y="602040"/>
            <a:ext cx="72390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 pitchFamily="34" charset="0"/>
              </a:rPr>
              <a:t>Function or relation?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09800"/>
            <a:ext cx="7438787" cy="189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8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90500" y="152400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46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61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76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751128"/>
                </a:solidFill>
                <a:latin typeface="Century Gothic" pitchFamily="34" charset="0"/>
              </a:rPr>
              <a:t>Example </a:t>
            </a:r>
            <a:r>
              <a:rPr lang="en-US" sz="3200" b="1" dirty="0" smtClean="0">
                <a:solidFill>
                  <a:srgbClr val="751128"/>
                </a:solidFill>
                <a:latin typeface="Century Gothic" pitchFamily="34" charset="0"/>
              </a:rPr>
              <a:t>10: </a:t>
            </a:r>
            <a:endParaRPr lang="en-US" sz="3200" b="1" dirty="0">
              <a:solidFill>
                <a:srgbClr val="751128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105400"/>
            <a:ext cx="39036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function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304800" y="690196"/>
            <a:ext cx="76962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 pitchFamily="34" charset="0"/>
              </a:rPr>
              <a:t>Function or relation?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810771"/>
            <a:ext cx="4648200" cy="35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90500" y="152400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46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61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76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751128"/>
                </a:solidFill>
                <a:latin typeface="Century Gothic" pitchFamily="34" charset="0"/>
              </a:rPr>
              <a:t>Example </a:t>
            </a:r>
            <a:r>
              <a:rPr lang="en-US" sz="3200" b="1" dirty="0" smtClean="0">
                <a:solidFill>
                  <a:srgbClr val="751128"/>
                </a:solidFill>
                <a:latin typeface="Century Gothic" pitchFamily="34" charset="0"/>
              </a:rPr>
              <a:t>11: </a:t>
            </a:r>
            <a:endParaRPr lang="en-US" sz="3200" b="1" dirty="0">
              <a:solidFill>
                <a:srgbClr val="751128"/>
              </a:solidFill>
              <a:latin typeface="Century Gothic" pitchFamily="34" charset="0"/>
            </a:endParaRP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304800" y="690196"/>
            <a:ext cx="76962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 pitchFamily="34" charset="0"/>
              </a:rPr>
              <a:t>Function or relation?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816387"/>
            <a:ext cx="3714750" cy="3545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4869842"/>
            <a:ext cx="39164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relation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1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90500" y="152400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46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61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76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751128"/>
                </a:solidFill>
                <a:latin typeface="Century Gothic" pitchFamily="34" charset="0"/>
              </a:rPr>
              <a:t>Example </a:t>
            </a:r>
            <a:r>
              <a:rPr lang="en-US" sz="3200" b="1" dirty="0" smtClean="0">
                <a:solidFill>
                  <a:srgbClr val="751128"/>
                </a:solidFill>
                <a:latin typeface="Century Gothic" pitchFamily="34" charset="0"/>
              </a:rPr>
              <a:t>12: </a:t>
            </a:r>
            <a:endParaRPr lang="en-US" sz="3200" b="1" dirty="0">
              <a:solidFill>
                <a:srgbClr val="751128"/>
              </a:solidFill>
              <a:latin typeface="Century Gothic" pitchFamily="34" charset="0"/>
            </a:endParaRP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304800" y="690196"/>
            <a:ext cx="76962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 pitchFamily="34" charset="0"/>
              </a:rPr>
              <a:t>Function or relation?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1816387"/>
            <a:ext cx="3390900" cy="3359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4953000"/>
            <a:ext cx="39036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function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752600"/>
          </a:xfrm>
        </p:spPr>
        <p:txBody>
          <a:bodyPr>
            <a:noAutofit/>
          </a:bodyPr>
          <a:lstStyle/>
          <a:p>
            <a:r>
              <a:rPr lang="en-US" sz="6600" b="1" u="sng" dirty="0" smtClean="0">
                <a:solidFill>
                  <a:srgbClr val="0033CC"/>
                </a:solidFill>
                <a:latin typeface="Century Gothic" pitchFamily="34" charset="0"/>
              </a:rPr>
              <a:t>What is a Relation?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074129"/>
            <a:ext cx="8229600" cy="4325112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entury Gothic" pitchFamily="34" charset="0"/>
              </a:rPr>
              <a:t>Any set of </a:t>
            </a:r>
            <a:r>
              <a:rPr lang="en-US" sz="5400" b="1" u="sng" dirty="0">
                <a:latin typeface="Century Gothic" pitchFamily="34" charset="0"/>
              </a:rPr>
              <a:t>input</a:t>
            </a:r>
            <a:r>
              <a:rPr lang="en-US" sz="5400" b="1" dirty="0">
                <a:latin typeface="Century Gothic" pitchFamily="34" charset="0"/>
              </a:rPr>
              <a:t> </a:t>
            </a:r>
            <a:r>
              <a:rPr lang="en-US" sz="5400" dirty="0">
                <a:latin typeface="Century Gothic" pitchFamily="34" charset="0"/>
              </a:rPr>
              <a:t>that has an </a:t>
            </a:r>
            <a:r>
              <a:rPr lang="en-US" sz="5400" b="1" u="sng" dirty="0" smtClean="0">
                <a:latin typeface="Century Gothic" pitchFamily="34" charset="0"/>
              </a:rPr>
              <a:t>output</a:t>
            </a:r>
            <a:r>
              <a:rPr lang="en-US" sz="5400" dirty="0" smtClean="0">
                <a:latin typeface="Century Gothic" pitchFamily="34" charset="0"/>
              </a:rPr>
              <a:t>.</a:t>
            </a:r>
            <a:endParaRPr lang="en-US" sz="5400" b="1" dirty="0">
              <a:latin typeface="Century Gothic" pitchFamily="34" charset="0"/>
            </a:endParaRP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062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US" sz="7200" b="1" u="sng" dirty="0" smtClean="0">
                <a:solidFill>
                  <a:srgbClr val="0033CC"/>
                </a:solidFill>
                <a:latin typeface="Century Gothic" pitchFamily="34" charset="0"/>
              </a:rPr>
              <a:t>What is a Function?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latin typeface="Century Gothic" pitchFamily="34" charset="0"/>
              </a:rPr>
              <a:t>A  </a:t>
            </a:r>
            <a:r>
              <a:rPr lang="en-US" sz="4000" b="1" dirty="0">
                <a:latin typeface="Century Gothic" pitchFamily="34" charset="0"/>
              </a:rPr>
              <a:t>relation</a:t>
            </a:r>
            <a:r>
              <a:rPr lang="en-US" sz="4000" dirty="0">
                <a:latin typeface="Century Gothic" pitchFamily="34" charset="0"/>
              </a:rPr>
              <a:t> </a:t>
            </a:r>
            <a:r>
              <a:rPr lang="en-US" sz="4000" dirty="0" smtClean="0">
                <a:latin typeface="Century Gothic" pitchFamily="34" charset="0"/>
              </a:rPr>
              <a:t>such that every single </a:t>
            </a:r>
            <a:r>
              <a:rPr lang="en-US" sz="4000" b="1" dirty="0" smtClean="0">
                <a:latin typeface="Century Gothic" pitchFamily="34" charset="0"/>
              </a:rPr>
              <a:t>input</a:t>
            </a:r>
            <a:r>
              <a:rPr lang="en-US" sz="4000" dirty="0" smtClean="0">
                <a:latin typeface="Century Gothic" pitchFamily="34" charset="0"/>
              </a:rPr>
              <a:t> </a:t>
            </a:r>
            <a:r>
              <a:rPr lang="en-US" sz="4000" dirty="0">
                <a:latin typeface="Century Gothic" pitchFamily="34" charset="0"/>
              </a:rPr>
              <a:t>has exactly </a:t>
            </a:r>
            <a:r>
              <a:rPr lang="en-US" sz="4000" b="1" dirty="0">
                <a:latin typeface="Century Gothic" pitchFamily="34" charset="0"/>
              </a:rPr>
              <a:t>ONE</a:t>
            </a:r>
            <a:r>
              <a:rPr lang="en-US" sz="4000" dirty="0">
                <a:latin typeface="Century Gothic" pitchFamily="34" charset="0"/>
              </a:rPr>
              <a:t> </a:t>
            </a:r>
            <a:r>
              <a:rPr lang="en-US" sz="4000" dirty="0" smtClean="0">
                <a:latin typeface="Century Gothic" pitchFamily="34" charset="0"/>
              </a:rPr>
              <a:t>output</a:t>
            </a:r>
          </a:p>
          <a:p>
            <a:r>
              <a:rPr lang="en-US" sz="4000" dirty="0" smtClean="0">
                <a:latin typeface="Century Gothic" pitchFamily="34" charset="0"/>
              </a:rPr>
              <a:t>Each element from the domain is paired with </a:t>
            </a:r>
            <a:r>
              <a:rPr lang="en-US" sz="4000" b="1" u="sng" dirty="0" smtClean="0">
                <a:latin typeface="Century Gothic" pitchFamily="34" charset="0"/>
              </a:rPr>
              <a:t>one and only one</a:t>
            </a:r>
            <a:r>
              <a:rPr lang="en-US" sz="4000" dirty="0" smtClean="0">
                <a:latin typeface="Century Gothic" pitchFamily="34" charset="0"/>
              </a:rPr>
              <a:t> element from the range</a:t>
            </a:r>
            <a:endParaRPr lang="en-US" sz="4000" dirty="0">
              <a:latin typeface="Century Gothic" pitchFamily="34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408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4800" b="1" u="sng" dirty="0" smtClean="0">
                <a:solidFill>
                  <a:srgbClr val="2A08B8"/>
                </a:solidFill>
              </a:rPr>
              <a:t>How do I know if a relation is a function?</a:t>
            </a:r>
            <a:endParaRPr lang="en-US" sz="4800" b="1" u="sng" dirty="0">
              <a:solidFill>
                <a:srgbClr val="2A08B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325112"/>
          </a:xfrm>
        </p:spPr>
        <p:txBody>
          <a:bodyPr>
            <a:noAutofit/>
          </a:bodyPr>
          <a:lstStyle/>
          <a:p>
            <a:r>
              <a:rPr lang="en-US" sz="4000" dirty="0"/>
              <a:t>Look at the input and output table – Each input must have </a:t>
            </a:r>
            <a:r>
              <a:rPr lang="en-US" sz="4000" b="1" u="sng" dirty="0"/>
              <a:t>exactly one</a:t>
            </a:r>
            <a:r>
              <a:rPr lang="en-US" sz="4000" b="1" dirty="0"/>
              <a:t> </a:t>
            </a:r>
            <a:r>
              <a:rPr lang="en-US" sz="4000" dirty="0"/>
              <a:t>output.</a:t>
            </a:r>
          </a:p>
          <a:p>
            <a:r>
              <a:rPr lang="en-US" sz="4000" dirty="0"/>
              <a:t>Look at the </a:t>
            </a:r>
            <a:r>
              <a:rPr lang="en-US" sz="4000" dirty="0" smtClean="0"/>
              <a:t>graph and use the Vertical </a:t>
            </a:r>
            <a:r>
              <a:rPr lang="en-US" sz="4000" dirty="0"/>
              <a:t>Line </a:t>
            </a:r>
            <a:r>
              <a:rPr lang="en-US" sz="4000" dirty="0" smtClean="0"/>
              <a:t>Test: </a:t>
            </a:r>
            <a:r>
              <a:rPr lang="en-US" sz="4000" u="sng" dirty="0"/>
              <a:t>NO</a:t>
            </a:r>
            <a:r>
              <a:rPr lang="en-US" sz="4000" dirty="0"/>
              <a:t> vertical line can pass through </a:t>
            </a:r>
            <a:r>
              <a:rPr lang="en-US" sz="4000" b="1" u="sng" dirty="0"/>
              <a:t>two or more</a:t>
            </a:r>
            <a:r>
              <a:rPr lang="en-US" sz="4000" b="1" dirty="0"/>
              <a:t> </a:t>
            </a:r>
            <a:r>
              <a:rPr lang="en-US" sz="4000" dirty="0"/>
              <a:t>points on the </a:t>
            </a:r>
            <a:r>
              <a:rPr lang="en-US" sz="4000" dirty="0" smtClean="0"/>
              <a:t>graph.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809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8393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Look at the set of ordered pairs: the x–values </a:t>
            </a:r>
            <a:r>
              <a:rPr lang="en-US" sz="4000" u="sng" dirty="0" smtClean="0"/>
              <a:t>cannot</a:t>
            </a:r>
            <a:r>
              <a:rPr lang="en-US" sz="4000" dirty="0" smtClean="0"/>
              <a:t> repeat unless the exact same point is listed more than once.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40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00200"/>
          </a:xfrm>
        </p:spPr>
        <p:txBody>
          <a:bodyPr>
            <a:normAutofit/>
          </a:bodyPr>
          <a:lstStyle/>
          <a:p>
            <a:r>
              <a:rPr lang="en-US" sz="7200" b="1" u="sng" dirty="0" smtClean="0">
                <a:solidFill>
                  <a:srgbClr val="0033CC"/>
                </a:solidFill>
                <a:latin typeface="Century Gothic" pitchFamily="34" charset="0"/>
              </a:rPr>
              <a:t>Domain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325112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Century Gothic" pitchFamily="34" charset="0"/>
              </a:rPr>
              <a:t>x – coordinates</a:t>
            </a:r>
          </a:p>
          <a:p>
            <a:r>
              <a:rPr lang="en-US" sz="6600" b="1" dirty="0" smtClean="0">
                <a:latin typeface="Century Gothic" pitchFamily="34" charset="0"/>
              </a:rPr>
              <a:t>Independent variable</a:t>
            </a:r>
          </a:p>
          <a:p>
            <a:r>
              <a:rPr lang="en-US" sz="6600" b="1" dirty="0" smtClean="0">
                <a:latin typeface="Century Gothic" pitchFamily="34" charset="0"/>
              </a:rPr>
              <a:t>Input</a:t>
            </a:r>
            <a:endParaRPr lang="en-US" sz="66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828800"/>
          </a:xfrm>
        </p:spPr>
        <p:txBody>
          <a:bodyPr>
            <a:normAutofit/>
          </a:bodyPr>
          <a:lstStyle/>
          <a:p>
            <a:r>
              <a:rPr lang="en-US" sz="7200" b="1" u="sng" dirty="0" smtClean="0">
                <a:solidFill>
                  <a:srgbClr val="0033CC"/>
                </a:solidFill>
                <a:latin typeface="Century Gothic" pitchFamily="34" charset="0"/>
              </a:rPr>
              <a:t>Range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325112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Century Gothic" pitchFamily="34" charset="0"/>
              </a:rPr>
              <a:t>y</a:t>
            </a:r>
            <a:r>
              <a:rPr lang="en-US" sz="6600" b="1" dirty="0" smtClean="0">
                <a:latin typeface="Century Gothic" pitchFamily="34" charset="0"/>
              </a:rPr>
              <a:t> – coordinates</a:t>
            </a:r>
          </a:p>
          <a:p>
            <a:r>
              <a:rPr lang="en-US" sz="6600" b="1" dirty="0" smtClean="0">
                <a:latin typeface="Century Gothic" pitchFamily="34" charset="0"/>
              </a:rPr>
              <a:t>Dependent variable</a:t>
            </a:r>
          </a:p>
          <a:p>
            <a:r>
              <a:rPr lang="en-US" sz="6600" b="1" dirty="0" smtClean="0">
                <a:latin typeface="Century Gothic" pitchFamily="34" charset="0"/>
              </a:rPr>
              <a:t>Output</a:t>
            </a:r>
            <a:endParaRPr lang="en-US" sz="6600" b="1" dirty="0">
              <a:latin typeface="Century Gothic" pitchFamily="34" charset="0"/>
            </a:endParaRPr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94006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"/>
          <p:cNvSpPr>
            <a:spLocks noChangeArrowheads="1" noChangeShapeType="1" noTextEdit="1"/>
          </p:cNvSpPr>
          <p:nvPr/>
        </p:nvSpPr>
        <p:spPr bwMode="auto">
          <a:xfrm>
            <a:off x="304800" y="690196"/>
            <a:ext cx="76962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 pitchFamily="34" charset="0"/>
              </a:rPr>
              <a:t>Function or relation?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52400" y="1371600"/>
            <a:ext cx="87630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46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61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76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751128"/>
                </a:solidFill>
                <a:latin typeface="Century Gothic" pitchFamily="34" charset="0"/>
              </a:rPr>
              <a:t>Example 1:</a:t>
            </a:r>
          </a:p>
          <a:p>
            <a:pPr>
              <a:spcBef>
                <a:spcPct val="50000"/>
              </a:spcBef>
            </a:pPr>
            <a:r>
              <a:rPr lang="en-US" sz="5000" b="1" dirty="0">
                <a:solidFill>
                  <a:srgbClr val="751128"/>
                </a:solidFill>
                <a:latin typeface="Century Gothic" pitchFamily="34" charset="0"/>
              </a:rPr>
              <a:t>{(3, 2), (4, 3), (5, 4), (6, 5)}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59266" y="4302204"/>
            <a:ext cx="50866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Century Gothic" pitchFamily="34" charset="0"/>
              </a:rPr>
              <a:t>function</a:t>
            </a:r>
            <a:endParaRPr lang="en-US" sz="96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3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52400" y="2109787"/>
            <a:ext cx="8763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46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61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76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751128"/>
                </a:solidFill>
              </a:rPr>
              <a:t>Example 2:</a:t>
            </a:r>
            <a:endParaRPr lang="en-US" b="1" dirty="0">
              <a:solidFill>
                <a:srgbClr val="75112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819400"/>
            <a:ext cx="39036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function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304800" y="690196"/>
            <a:ext cx="76962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 pitchFamily="34" charset="0"/>
              </a:rPr>
              <a:t>Function or relation?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Century Gothic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8519" y="1743074"/>
            <a:ext cx="4764481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750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306</Words>
  <Application>Microsoft Office PowerPoint</Application>
  <PresentationFormat>On-screen Show (4:3)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Century Gothic</vt:lpstr>
      <vt:lpstr>Georgia</vt:lpstr>
      <vt:lpstr>Tw Cen MT</vt:lpstr>
      <vt:lpstr>Wingdings 2</vt:lpstr>
      <vt:lpstr>iRespondGraphMaster</vt:lpstr>
      <vt:lpstr>Urban</vt:lpstr>
      <vt:lpstr>iRespondQuestionMaster</vt:lpstr>
      <vt:lpstr>Function or Relation?</vt:lpstr>
      <vt:lpstr>What is a Relation?</vt:lpstr>
      <vt:lpstr>What is a Function?</vt:lpstr>
      <vt:lpstr>How do I know if a relation is a function?</vt:lpstr>
      <vt:lpstr>PowerPoint Presentation</vt:lpstr>
      <vt:lpstr>Domain</vt:lpstr>
      <vt:lpstr>Range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Emily Freeman</dc:creator>
  <cp:lastModifiedBy>Jenna Fischer</cp:lastModifiedBy>
  <cp:revision>37</cp:revision>
  <dcterms:created xsi:type="dcterms:W3CDTF">2012-09-17T17:25:44Z</dcterms:created>
  <dcterms:modified xsi:type="dcterms:W3CDTF">2018-10-22T13:03:26Z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